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2" r:id="rId3"/>
  </p:sldMasterIdLst>
  <p:notesMasterIdLst>
    <p:notesMasterId r:id="rId41"/>
  </p:notesMasterIdLst>
  <p:sldIdLst>
    <p:sldId id="281" r:id="rId4"/>
    <p:sldId id="306" r:id="rId5"/>
    <p:sldId id="284" r:id="rId6"/>
    <p:sldId id="285" r:id="rId7"/>
    <p:sldId id="307" r:id="rId8"/>
    <p:sldId id="308" r:id="rId9"/>
    <p:sldId id="329" r:id="rId10"/>
    <p:sldId id="309" r:id="rId11"/>
    <p:sldId id="311" r:id="rId12"/>
    <p:sldId id="331" r:id="rId13"/>
    <p:sldId id="330" r:id="rId14"/>
    <p:sldId id="350" r:id="rId15"/>
    <p:sldId id="314" r:id="rId16"/>
    <p:sldId id="315" r:id="rId17"/>
    <p:sldId id="316" r:id="rId18"/>
    <p:sldId id="332" r:id="rId19"/>
    <p:sldId id="318" r:id="rId20"/>
    <p:sldId id="319" r:id="rId21"/>
    <p:sldId id="320" r:id="rId22"/>
    <p:sldId id="321" r:id="rId23"/>
    <p:sldId id="322" r:id="rId24"/>
    <p:sldId id="323" r:id="rId25"/>
    <p:sldId id="326" r:id="rId26"/>
    <p:sldId id="324" r:id="rId27"/>
    <p:sldId id="325" r:id="rId28"/>
    <p:sldId id="333" r:id="rId29"/>
    <p:sldId id="338" r:id="rId30"/>
    <p:sldId id="334" r:id="rId31"/>
    <p:sldId id="340" r:id="rId32"/>
    <p:sldId id="349" r:id="rId33"/>
    <p:sldId id="341" r:id="rId34"/>
    <p:sldId id="335" r:id="rId35"/>
    <p:sldId id="345" r:id="rId36"/>
    <p:sldId id="353" r:id="rId37"/>
    <p:sldId id="346" r:id="rId38"/>
    <p:sldId id="336" r:id="rId39"/>
    <p:sldId id="351"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oney Mules" id="{DBCF0D8C-1ADE-4F5D-B8A0-494C3A6BC2EC}">
          <p14:sldIdLst>
            <p14:sldId id="281"/>
            <p14:sldId id="306"/>
            <p14:sldId id="284"/>
            <p14:sldId id="285"/>
            <p14:sldId id="307"/>
            <p14:sldId id="308"/>
            <p14:sldId id="329"/>
            <p14:sldId id="309"/>
            <p14:sldId id="311"/>
            <p14:sldId id="331"/>
            <p14:sldId id="330"/>
            <p14:sldId id="350"/>
            <p14:sldId id="314"/>
            <p14:sldId id="315"/>
            <p14:sldId id="316"/>
            <p14:sldId id="332"/>
            <p14:sldId id="318"/>
            <p14:sldId id="319"/>
            <p14:sldId id="320"/>
            <p14:sldId id="321"/>
            <p14:sldId id="322"/>
            <p14:sldId id="323"/>
            <p14:sldId id="326"/>
            <p14:sldId id="324"/>
            <p14:sldId id="325"/>
            <p14:sldId id="333"/>
            <p14:sldId id="338"/>
            <p14:sldId id="334"/>
            <p14:sldId id="340"/>
            <p14:sldId id="349"/>
            <p14:sldId id="341"/>
            <p14:sldId id="335"/>
            <p14:sldId id="345"/>
            <p14:sldId id="353"/>
            <p14:sldId id="346"/>
            <p14:sldId id="336"/>
            <p14:sldId id="351"/>
          </p14:sldIdLst>
        </p14:section>
      </p14:sectionLst>
    </p:ext>
    <p:ext uri="{EFAFB233-063F-42B5-8137-9DF3F51BA10A}">
      <p15:sldGuideLst xmlns:p15="http://schemas.microsoft.com/office/powerpoint/2012/main">
        <p15:guide id="2" pos="914" userDrawn="1">
          <p15:clr>
            <a:srgbClr val="A4A3A4"/>
          </p15:clr>
        </p15:guide>
        <p15:guide id="4" pos="4135" userDrawn="1">
          <p15:clr>
            <a:srgbClr val="A4A3A4"/>
          </p15:clr>
        </p15:guide>
        <p15:guide id="5" pos="6834" userDrawn="1">
          <p15:clr>
            <a:srgbClr val="A4A3A4"/>
          </p15:clr>
        </p15:guide>
        <p15:guide id="6" orient="horz" pos="913" userDrawn="1">
          <p15:clr>
            <a:srgbClr val="A4A3A4"/>
          </p15:clr>
        </p15:guide>
        <p15:guide id="9" orient="horz" pos="709" userDrawn="1">
          <p15:clr>
            <a:srgbClr val="A4A3A4"/>
          </p15:clr>
        </p15:guide>
        <p15:guide id="17" orient="horz" pos="36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3636"/>
    <a:srgbClr val="FFCD0C"/>
    <a:srgbClr val="FFE79D"/>
    <a:srgbClr val="FFFD78"/>
    <a:srgbClr val="286AA6"/>
    <a:srgbClr val="272626"/>
    <a:srgbClr val="064B8D"/>
    <a:srgbClr val="3692C4"/>
    <a:srgbClr val="2E93C5"/>
    <a:srgbClr val="2294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93" autoAdjust="0"/>
    <p:restoredTop sz="83546" autoAdjust="0"/>
  </p:normalViewPr>
  <p:slideViewPr>
    <p:cSldViewPr snapToGrid="0" snapToObjects="1">
      <p:cViewPr varScale="1">
        <p:scale>
          <a:sx n="133" d="100"/>
          <a:sy n="133" d="100"/>
        </p:scale>
        <p:origin x="1424" y="192"/>
      </p:cViewPr>
      <p:guideLst>
        <p:guide pos="914"/>
        <p:guide pos="4135"/>
        <p:guide pos="6834"/>
        <p:guide orient="horz" pos="913"/>
        <p:guide orient="horz" pos="709"/>
        <p:guide orient="horz" pos="3612"/>
      </p:guideLst>
    </p:cSldViewPr>
  </p:slideViewPr>
  <p:outlineViewPr>
    <p:cViewPr>
      <p:scale>
        <a:sx n="33" d="100"/>
        <a:sy n="33" d="100"/>
      </p:scale>
      <p:origin x="0" y="-1805"/>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0" Type="http://schemas.openxmlformats.org/officeDocument/2006/relationships/slide" Target="slides/slide17.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157A62-84B4-8648-A3B4-77B6ADAB1D91}" type="datetimeFigureOut">
              <a:rPr lang="en-US" smtClean="0"/>
              <a:t>4/30/24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1D70A8-8575-AB47-B894-1AEE29AFC934}" type="slidenum">
              <a:rPr lang="en-US" smtClean="0"/>
              <a:t>‹#›</a:t>
            </a:fld>
            <a:endParaRPr lang="en-US" dirty="0"/>
          </a:p>
        </p:txBody>
      </p:sp>
    </p:spTree>
    <p:extLst>
      <p:ext uri="{BB962C8B-B14F-4D97-AF65-F5344CB8AC3E}">
        <p14:creationId xmlns:p14="http://schemas.microsoft.com/office/powerpoint/2010/main" val="10710798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b="1" noProof="0" dirty="0"/>
              <a:t>Cysylltiadau â’r Cwricwlwm: </a:t>
            </a:r>
            <a:r>
              <a:rPr lang="cy-GB" b="1" noProof="0" dirty="0" err="1"/>
              <a:t>ABCh</a:t>
            </a:r>
            <a:r>
              <a:rPr lang="cy-GB" b="1" noProof="0" dirty="0"/>
              <a:t>, Iaith, Drama.</a:t>
            </a:r>
          </a:p>
          <a:p>
            <a:pPr algn="l"/>
            <a:r>
              <a:rPr lang="cy-GB" b="1" u="sng" noProof="0" dirty="0"/>
              <a:t>Cwestiynau trwy gydol y wers</a:t>
            </a:r>
            <a:r>
              <a:rPr lang="cy-GB" noProof="0" dirty="0"/>
              <a:t>. Rydym ni’n argymell bod yr athro yn gwahodd myfyrwyr i ysgrifennu unrhyw gwestiynau sydd ganddynt yn ddienw ar unrhyw adeg, a’u casglu gan ddefnyddio blwch cwestiynau neu amlen ddienw, a ddylai fod ar gael ym mhob gwers ac ar ôl hynny. Er mwyn sicrhau nad yw myfyrwyr yn teimlo’n hunanymwybodol ynghylch cael eu gweld yn ysgrifennu cwestiwn, </a:t>
            </a:r>
            <a:r>
              <a:rPr lang="cy-GB" noProof="0" dirty="0" err="1"/>
              <a:t>gallant</a:t>
            </a:r>
            <a:r>
              <a:rPr lang="cy-GB" noProof="0" dirty="0"/>
              <a:t> ofyn i bob myfyriwr ysgrifennu rhywbeth: naill ai cwestiwn neu ‘Dim Cwestiwn’ os ydynt yn cymryd cwestiynau dienw yn ystod y wers.</a:t>
            </a:r>
          </a:p>
          <a:p>
            <a:r>
              <a:rPr lang="cy-GB" b="1" u="sng" noProof="0" dirty="0"/>
              <a:t>Geiriau allweddol</a:t>
            </a:r>
            <a:r>
              <a:rPr lang="cy-GB" noProof="0" dirty="0"/>
              <a:t>: twyll, </a:t>
            </a:r>
            <a:r>
              <a:rPr lang="cy-GB" noProof="0" dirty="0" err="1"/>
              <a:t>sgam</a:t>
            </a:r>
            <a:r>
              <a:rPr lang="cy-GB" noProof="0" dirty="0"/>
              <a:t>, trosedd, dioddefwr, troseddwr, canlyniadau, gwyngalchu arian, mul arian, dyled, bod mewn dyled i, </a:t>
            </a:r>
            <a:r>
              <a:rPr lang="cy-GB" noProof="0" dirty="0" err="1"/>
              <a:t>cryptoarian</a:t>
            </a:r>
            <a:r>
              <a:rPr lang="cy-GB" noProof="0" dirty="0"/>
              <a:t>.</a:t>
            </a:r>
          </a:p>
        </p:txBody>
      </p:sp>
      <p:sp>
        <p:nvSpPr>
          <p:cNvPr id="4" name="Slide Number Placeholder 3"/>
          <p:cNvSpPr>
            <a:spLocks noGrp="1"/>
          </p:cNvSpPr>
          <p:nvPr>
            <p:ph type="sldNum" sz="quarter" idx="5"/>
          </p:nvPr>
        </p:nvSpPr>
        <p:spPr/>
        <p:txBody>
          <a:bodyPr/>
          <a:lstStyle/>
          <a:p>
            <a:fld id="{311D70A8-8575-AB47-B894-1AEE29AFC934}" type="slidenum">
              <a:rPr lang="en-US" smtClean="0"/>
              <a:t>2</a:t>
            </a:fld>
            <a:endParaRPr lang="en-US" dirty="0"/>
          </a:p>
        </p:txBody>
      </p:sp>
    </p:spTree>
    <p:extLst>
      <p:ext uri="{BB962C8B-B14F-4D97-AF65-F5344CB8AC3E}">
        <p14:creationId xmlns:p14="http://schemas.microsoft.com/office/powerpoint/2010/main" val="3642475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GWEITHGAREDD DOSBARTH: Bydd troseddwyr yn aml yn recriwtio drwy dargedu e-bost. Dosbarthwch yr e-bost sampl (mae'r fersiwn argraffadwy yn rhan o'r PDF Nodiadau Athrawon). Naill ai mewn parau neu grwpiau bach, gofynnwch i'r myfyrwyr sylwi ar arwyddion o ddiffyg dilysrwydd gan gwmni dilys. Ar ddiwedd y gweithgaredd, dangoswch yr e-bost, gan amlygu'r arwyddion adrodd.</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TRAFODAETH DOSBARTH</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Yn ystod trafodaeth ac adborth, bydd athrawon eisiau sicrhau bod y pwyntiau canlynol wedi’u nodi:</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Mae'r e-bost wedi'i gyfeirio at gyfeiriad e-bost George, nid ei enw</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Mae camgymeriadau sillafu a gramadeg drwyddi draw</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Mae'n cael cynnig swydd nad yw wedi gwneud cais amdani</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Mae teitl y swydd a disgrifiad o'r rôl yn aneglur iawn</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Nid oes angen unrhyw gymwysterau nac arbenigedd ar gyfer y swydd hon</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Defnyddir pwysau amser i annog yr ymatebydd i weithredu'n gyflym</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Mae logo'r cwmni o ansawdd gwael iawn – nid yw'n edrych yn swyddogol</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Defnyddio cwestiynau rhethregol a dyfeisiau perswadiol eraill</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Defnyddio prif lythrennau ‘gweiddi’ mewn geiriau.</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Wedi gwneud ‘beth allwch chi ei ennill’ mewn print trwm i dynnu sylw</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Cwestiynau:</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Ar y pwynt hwn yn y wers, gallech oedi i’r plant ysgrifennu unrhyw gwestiynau sydd ganddyn nhw, neu ysgrifennu Dim Cwestiwn.</a:t>
            </a:r>
          </a:p>
          <a:p>
            <a:r>
              <a:rPr lang="cy-GB" sz="1800" noProof="0" dirty="0">
                <a:effectLst/>
                <a:latin typeface="Arial" panose="020B0604020202020204" pitchFamily="34" charset="0"/>
                <a:ea typeface="Calibri" panose="020F0502020204030204" pitchFamily="34" charset="0"/>
                <a:cs typeface="Times New Roman" panose="02020603050405020304" pitchFamily="18" charset="0"/>
              </a:rPr>
              <a:t> </a:t>
            </a:r>
            <a:endParaRPr lang="cy-GB" sz="18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23</a:t>
            </a:fld>
            <a:endParaRPr lang="en-US" dirty="0"/>
          </a:p>
        </p:txBody>
      </p:sp>
    </p:spTree>
    <p:extLst>
      <p:ext uri="{BB962C8B-B14F-4D97-AF65-F5344CB8AC3E}">
        <p14:creationId xmlns:p14="http://schemas.microsoft.com/office/powerpoint/2010/main" val="401848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11D70A8-8575-AB47-B894-1AEE29AFC934}" type="slidenum">
              <a:rPr lang="en-US" smtClean="0"/>
              <a:t>25</a:t>
            </a:fld>
            <a:endParaRPr lang="en-US" dirty="0"/>
          </a:p>
        </p:txBody>
      </p:sp>
    </p:spTree>
    <p:extLst>
      <p:ext uri="{BB962C8B-B14F-4D97-AF65-F5344CB8AC3E}">
        <p14:creationId xmlns:p14="http://schemas.microsoft.com/office/powerpoint/2010/main" val="2757559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GWEITHGAREDD DOSBARTH</a:t>
            </a:r>
          </a:p>
          <a:p>
            <a:pPr>
              <a:lnSpc>
                <a:spcPct val="107000"/>
              </a:lnSpc>
              <a:spcAft>
                <a:spcPts val="800"/>
              </a:spcAft>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Gofynnwch i'r myfyrwyr weithio mewn parau neu grwpiau bach i fapio meddwl neu restru rhesymau pam eu bod yn meddwl y gallai rhywun gytuno i fod yn ful arian. Efallai yr hoffai athrawon annog myfyrwyr i feddwl am ffactorau gwthio a thynnu. Gellir cyflwyno'r rhain neu eu cyflwyno i'r dosbarth wedyn.</a:t>
            </a:r>
          </a:p>
          <a:p>
            <a:pPr>
              <a:lnSpc>
                <a:spcPct val="107000"/>
              </a:lnSpc>
              <a:spcAft>
                <a:spcPts val="800"/>
              </a:spcAft>
            </a:pPr>
            <a:r>
              <a:rPr lang="cy-GB" sz="1200" u="sng" noProof="0" dirty="0">
                <a:effectLst/>
                <a:latin typeface="Calibri" panose="020F0502020204030204" pitchFamily="34" charset="0"/>
                <a:ea typeface="Calibri" panose="020F0502020204030204" pitchFamily="34" charset="0"/>
                <a:cs typeface="Times New Roman" panose="02020603050405020304" pitchFamily="18" charset="0"/>
              </a:rPr>
              <a:t>Cwestiynau trwy gydol y wers:</a:t>
            </a:r>
          </a:p>
          <a:p>
            <a:pPr>
              <a:lnSpc>
                <a:spcPct val="107000"/>
              </a:lnSpc>
              <a:spcAft>
                <a:spcPts val="800"/>
              </a:spcAft>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Ar y pwynt hwn yn y wers, gallech oedi i’r plant ysgrifennu unrhyw gwestiynau sydd ganddyn nhw, neu ysgrifennu Dim Cwestiynau.</a:t>
            </a:r>
          </a:p>
          <a:p>
            <a:pPr>
              <a:lnSpc>
                <a:spcPct val="107000"/>
              </a:lnSpc>
              <a:spcAft>
                <a:spcPts val="800"/>
              </a:spcAft>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Os nad yw myfyrwyr yn sôn am y rhain eu hunain, sicrhewch y trafodir y pwyntiau canlynol ynghylch mulod arian:</a:t>
            </a:r>
          </a:p>
          <a:p>
            <a:pPr marL="17145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Mae twyllwyr yn aml yn targedu grwpiau bregus o bobl sy'n debygol o fod angen arian, gan gynnwys gweithwyr mudol, myfyrwyr a'r di-waith.</a:t>
            </a:r>
          </a:p>
          <a:p>
            <a:pPr marL="17145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Efallai y bydd pobl yn meddwl ei bod yn ffordd hawdd a chyflym o wneud arian a hyd yn oed os ydynt yn gwybod ei fod yn anghywir, nid ydynt yn poeni am y canlyniadau neu'n credu na fyddant yn cael eu dal</a:t>
            </a:r>
          </a:p>
          <a:p>
            <a:pPr marL="17145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Fodd bynnag, nid yw llawer o oedolion ifanc yn ymwybodol o’r broblem hon ac felly maent yn debygol o ymddiried yn ormodol a naïf os cânt eu targedu gan dwyllwyr.</a:t>
            </a:r>
          </a:p>
          <a:p>
            <a:pPr marL="17145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Mae twyllwyr fel arfer yn ceisio bod yn gyfaill i’w targed (yn aml ar y cyfryngau cymdeithasol) ar ôl dod o hyd i wybodaeth amdanynt o’u proffil eu hunain, gan wneud iddo ymddangos fel pe bai ganddynt lawer yn gyffredin, e.e. yr un chwaeth mewn cerddoriaeth, cefnogi'r un tîm chwaraeon ac ati. Mae hyn yn gwneud pobl yn fwy tebygol o ymddiried ac yn fodlon cytuno i helpu</a:t>
            </a:r>
          </a:p>
          <a:p>
            <a:pPr marL="17145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Mae twyllwyr yn defnyddio technegau pwysau penodol i wneud y ‘cynnig’ yn anodd ei wrthod, mae hyn fel arfer yn cynnwys cynnig symiau (mawr) o arian am ychydig o ‘waith’ a rhoi pwysau amser ar y person i gytuno.</a:t>
            </a:r>
          </a:p>
          <a:p>
            <a:pPr marL="17145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Gall y technegau hyn symud ymlaen i flacmel ac ymddygiad bygythiol neu frawychus os yw'r person yn ceisio gwrthod neu adael y cytundeb.</a:t>
            </a:r>
          </a:p>
          <a:p>
            <a:pPr marL="0" lvl="0" indent="0">
              <a:lnSpc>
                <a:spcPct val="107000"/>
              </a:lnSpc>
              <a:buFont typeface="Calibri" panose="020F0502020204030204" pitchFamily="34" charset="0"/>
              <a:buNone/>
            </a:pPr>
            <a:endParaRPr lang="cy-GB" sz="1200" noProof="0" dirty="0">
              <a:effectLst/>
              <a:latin typeface="Arial" panose="020B060402020202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27</a:t>
            </a:fld>
            <a:endParaRPr lang="en-US" dirty="0"/>
          </a:p>
        </p:txBody>
      </p:sp>
    </p:spTree>
    <p:extLst>
      <p:ext uri="{BB962C8B-B14F-4D97-AF65-F5344CB8AC3E}">
        <p14:creationId xmlns:p14="http://schemas.microsoft.com/office/powerpoint/2010/main" val="80543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Aft>
                <a:spcPts val="800"/>
              </a:spcAft>
              <a:buFont typeface="Calibri" panose="020F0502020204030204" pitchFamily="34" charset="0"/>
              <a:buNone/>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Os nad yw myfyrwyr yn sôn am y rhain eu hunain, sicrhewch y trafodir y pwyntiau canlynol ynghylch mulod arian:</a:t>
            </a:r>
          </a:p>
          <a:p>
            <a:pPr marL="171450" lvl="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Mae twyllwyr yn aml yn targedu grwpiau bregus o bobl sy'n debygol o fod angen arian, gan gynnwys gweithwyr mudol, myfyrwyr a'r di-waith.</a:t>
            </a:r>
          </a:p>
          <a:p>
            <a:pPr marL="171450" lvl="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Efallai y bydd pobl yn meddwl ei bod yn ffordd hawdd a chyflym o wneud arian a hyd yn oed os ydynt yn gwybod ei fod yn anghywir, nid ydynt yn poeni am y canlyniadau neu'n credu na fyddant yn cael eu dal</a:t>
            </a:r>
          </a:p>
          <a:p>
            <a:pPr marL="171450" lvl="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Fodd bynnag, nid yw llawer o oedolion ifanc yn ymwybodol o’r broblem hon ac felly maent yn debygol o fod yn rhy ymddiriedol a naïf os cânt eu targedu gan dwyllwyr.</a:t>
            </a:r>
          </a:p>
          <a:p>
            <a:pPr marL="171450" lvl="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Mae twyllwyr fel arfer yn ceisio bod yn gyfaill i’w targed (yn aml ar y cyfryngau cymdeithasol) ar ôl dod o hyd i wybodaeth amdanynt o’u proffil eu hunain, gan wneud iddo ymddangos fel pe bai ganddynt lawer yn gyffredin, e.e. yr un chwaeth cerddoriaeth, cefnogi'r un tîm chwaraeon ac ati. Mae hyn yn gwneud pobl yn fwy tebygol o ymddiried ac yn fodlon cytuno i helpu</a:t>
            </a:r>
          </a:p>
          <a:p>
            <a:pPr marL="171450" lvl="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Mae twyllwyr yn defnyddio technegau pwysau penodol i wneud y ‘cynnig’ yn anodd ei wrthsefyll, mae hyn fel arfer yn cynnwys cynnig symiau (mawr) o arian am ychydig o ‘waith’ a rhoi pwysau amser ar y person i gytuno.</a:t>
            </a:r>
          </a:p>
          <a:p>
            <a:pPr marL="171450" lvl="0" indent="-171450">
              <a:lnSpc>
                <a:spcPct val="107000"/>
              </a:lnSpc>
              <a:spcAft>
                <a:spcPts val="800"/>
              </a:spcAft>
              <a:buFont typeface="Arial" panose="020B0604020202020204" pitchFamily="34" charset="0"/>
              <a:buChar char="•"/>
            </a:pPr>
            <a:r>
              <a:rPr lang="cy-GB" sz="1200" noProof="0" dirty="0">
                <a:effectLst/>
                <a:latin typeface="Calibri" panose="020F0502020204030204" pitchFamily="34" charset="0"/>
                <a:ea typeface="Calibri" panose="020F0502020204030204" pitchFamily="34" charset="0"/>
                <a:cs typeface="Times New Roman" panose="02020603050405020304" pitchFamily="18" charset="0"/>
              </a:rPr>
              <a:t>Gall y technegau hyn symud ymlaen i flacmel ac ymddygiad bygythiol neu frawychus os yw'r person yn ceisio gwrthod neu adael y cytundeb.</a:t>
            </a:r>
          </a:p>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28</a:t>
            </a:fld>
            <a:endParaRPr lang="en-US" dirty="0"/>
          </a:p>
        </p:txBody>
      </p:sp>
    </p:spTree>
    <p:extLst>
      <p:ext uri="{BB962C8B-B14F-4D97-AF65-F5344CB8AC3E}">
        <p14:creationId xmlns:p14="http://schemas.microsoft.com/office/powerpoint/2010/main" val="1541674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Sicrhewch fod gan y myfyrwyr y wybodaeth ganlynol:</a:t>
            </a:r>
          </a:p>
          <a:p>
            <a:pPr marL="285750" indent="-285750">
              <a:lnSpc>
                <a:spcPct val="107000"/>
              </a:lnSpc>
              <a:spcAft>
                <a:spcPts val="800"/>
              </a:spcAft>
              <a:buFont typeface="Arial" panose="020B0604020202020204" pitchFamily="34" charset="0"/>
              <a:buChar char="•"/>
            </a:pP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Ble i fynd os ydych yn pryderu bod rhywun rydych yn ei adnabod yn ddioddefwr posibl.</a:t>
            </a:r>
          </a:p>
          <a:p>
            <a:pPr marL="285750" indent="-285750">
              <a:lnSpc>
                <a:spcPct val="107000"/>
              </a:lnSpc>
              <a:spcAft>
                <a:spcPts val="800"/>
              </a:spcAft>
              <a:buFont typeface="Arial" panose="020B0604020202020204" pitchFamily="34" charset="0"/>
              <a:buChar char="•"/>
            </a:pP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Gwnewch yn siŵr bod unrhyw fyfyriwr sydd â phryderon pellach yn gallu eu codi gyda’r athro, yr arweinydd diogelu, a’r pennaeth.</a:t>
            </a:r>
          </a:p>
          <a:p>
            <a:pPr marL="0" indent="0">
              <a:lnSpc>
                <a:spcPct val="107000"/>
              </a:lnSpc>
              <a:spcAft>
                <a:spcPts val="800"/>
              </a:spcAft>
              <a:buFont typeface="Arial" panose="020B0604020202020204" pitchFamily="34" charset="0"/>
              <a:buNone/>
            </a:pP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Bydd hyn yn gofyn am sensitifrwydd athro, yn dibynnu ar anghenion eich dosbarth.</a:t>
            </a:r>
          </a:p>
          <a:p>
            <a:pPr>
              <a:lnSpc>
                <a:spcPct val="107000"/>
              </a:lnSpc>
              <a:spcAft>
                <a:spcPts val="800"/>
              </a:spcAft>
            </a:pP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Eto, rhowch saib neu ofod i’r myfyrwyr gyflwyno eu cwestiynau neu ‘dim cwestiynau’.</a:t>
            </a:r>
          </a:p>
          <a:p>
            <a:pPr>
              <a:lnSpc>
                <a:spcPct val="107000"/>
              </a:lnSpc>
              <a:spcAft>
                <a:spcPts val="800"/>
              </a:spcAft>
            </a:pP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Os ydych chi’n poeni y gallai rhywun fod yn gysylltiedig â </a:t>
            </a:r>
            <a:r>
              <a:rPr lang="cy-GB" sz="1800" noProof="0" dirty="0" err="1">
                <a:effectLst/>
                <a:latin typeface="Calibri" panose="020F0502020204030204" pitchFamily="34" charset="0"/>
                <a:ea typeface="Calibri" panose="020F0502020204030204" pitchFamily="34" charset="0"/>
                <a:cs typeface="Times New Roman" panose="02020603050405020304" pitchFamily="18" charset="0"/>
              </a:rPr>
              <a:t>mulio</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arian, gallwch gysylltu â </a:t>
            </a:r>
            <a:r>
              <a:rPr lang="cy-GB" sz="1800" noProof="0" dirty="0" err="1">
                <a:effectLst/>
                <a:latin typeface="Calibri" panose="020F0502020204030204" pitchFamily="34" charset="0"/>
                <a:ea typeface="Calibri" panose="020F0502020204030204" pitchFamily="34" charset="0"/>
                <a:cs typeface="Times New Roman" panose="02020603050405020304" pitchFamily="18" charset="0"/>
              </a:rPr>
              <a:t>Crimestoppers</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yn ddienw ar 0800 555 111.</a:t>
            </a:r>
          </a:p>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30</a:t>
            </a:fld>
            <a:endParaRPr lang="en-US" dirty="0"/>
          </a:p>
        </p:txBody>
      </p:sp>
    </p:spTree>
    <p:extLst>
      <p:ext uri="{BB962C8B-B14F-4D97-AF65-F5344CB8AC3E}">
        <p14:creationId xmlns:p14="http://schemas.microsoft.com/office/powerpoint/2010/main" val="13842679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35</a:t>
            </a:fld>
            <a:endParaRPr lang="en-US" dirty="0"/>
          </a:p>
        </p:txBody>
      </p:sp>
    </p:spTree>
    <p:extLst>
      <p:ext uri="{BB962C8B-B14F-4D97-AF65-F5344CB8AC3E}">
        <p14:creationId xmlns:p14="http://schemas.microsoft.com/office/powerpoint/2010/main" val="268752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311D70A8-8575-AB47-B894-1AEE29AFC934}" type="slidenum">
              <a:rPr lang="en-US" smtClean="0"/>
              <a:t>37</a:t>
            </a:fld>
            <a:endParaRPr lang="en-US" dirty="0"/>
          </a:p>
        </p:txBody>
      </p:sp>
    </p:spTree>
    <p:extLst>
      <p:ext uri="{BB962C8B-B14F-4D97-AF65-F5344CB8AC3E}">
        <p14:creationId xmlns:p14="http://schemas.microsoft.com/office/powerpoint/2010/main" val="2133246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3</a:t>
            </a:fld>
            <a:endParaRPr lang="en-US" dirty="0"/>
          </a:p>
        </p:txBody>
      </p:sp>
    </p:spTree>
    <p:extLst>
      <p:ext uri="{BB962C8B-B14F-4D97-AF65-F5344CB8AC3E}">
        <p14:creationId xmlns:p14="http://schemas.microsoft.com/office/powerpoint/2010/main" val="88214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800" u="sng" noProof="0" dirty="0">
                <a:effectLst/>
                <a:latin typeface="Calibri" panose="020F0502020204030204" pitchFamily="34" charset="0"/>
                <a:ea typeface="Calibri" panose="020F0502020204030204" pitchFamily="34" charset="0"/>
                <a:cs typeface="Times New Roman" panose="02020603050405020304" pitchFamily="18" charset="0"/>
              </a:rPr>
              <a:t>Gweithgaredd Estynedig</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Dosbarthwch y cwestiynau fel cwestiynau printiedig. Gofynnwch i’r disgyblion ysgrifennu eu hatebion.</a:t>
            </a:r>
          </a:p>
          <a:p>
            <a:r>
              <a:rPr lang="cy-GB" sz="1800" u="sng" noProof="0" dirty="0">
                <a:effectLst/>
                <a:latin typeface="Calibri" panose="020F0502020204030204" pitchFamily="34" charset="0"/>
                <a:ea typeface="Calibri" panose="020F0502020204030204" pitchFamily="34" charset="0"/>
                <a:cs typeface="Times New Roman" panose="02020603050405020304" pitchFamily="18" charset="0"/>
              </a:rPr>
              <a:t>Cwestiynau trwy gydol y wers:</a:t>
            </a:r>
          </a:p>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Ar y pwynt hwn yn y wers, gallech oedi i’r plant ysgrifennu unrhyw gwestiynau sydd ganddyn nhw, neu ysgrifennu Dim Cwestiwn.</a:t>
            </a:r>
          </a:p>
          <a:p>
            <a:r>
              <a:rPr lang="en-GB" sz="1800" dirty="0">
                <a:effectLst/>
                <a:latin typeface="Arial" panose="020B060402020202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7</a:t>
            </a:fld>
            <a:endParaRPr lang="en-US" dirty="0"/>
          </a:p>
        </p:txBody>
      </p:sp>
    </p:spTree>
    <p:extLst>
      <p:ext uri="{BB962C8B-B14F-4D97-AF65-F5344CB8AC3E}">
        <p14:creationId xmlns:p14="http://schemas.microsoft.com/office/powerpoint/2010/main" val="3653995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Gall hyn fod yn arbennig o berthnasol i Flwyddyn 7 (11 i 12 oed) wrth i fyfyrwyr ddechrau agor eu cyfrifon banc eu hunain. Mae’n werth pwysleisio nad yw cynigion am arian parod cyflym bob amser ar y cyfryngau cymdeithasol - er enghraifft, </a:t>
            </a:r>
            <a:r>
              <a:rPr lang="cy-GB" sz="1800" noProof="0" dirty="0" err="1">
                <a:effectLst/>
                <a:latin typeface="Calibri" panose="020F0502020204030204" pitchFamily="34" charset="0"/>
                <a:ea typeface="Calibri" panose="020F0502020204030204" pitchFamily="34" charset="0"/>
                <a:cs typeface="Times New Roman" panose="02020603050405020304" pitchFamily="18" charset="0"/>
              </a:rPr>
              <a:t>gallant</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ddod mewn ffyrdd eraill hefyd, megis wyneb yn wyneb.</a:t>
            </a:r>
          </a:p>
        </p:txBody>
      </p:sp>
      <p:sp>
        <p:nvSpPr>
          <p:cNvPr id="4" name="Slide Number Placeholder 3"/>
          <p:cNvSpPr>
            <a:spLocks noGrp="1"/>
          </p:cNvSpPr>
          <p:nvPr>
            <p:ph type="sldNum" sz="quarter" idx="5"/>
          </p:nvPr>
        </p:nvSpPr>
        <p:spPr/>
        <p:txBody>
          <a:bodyPr/>
          <a:lstStyle/>
          <a:p>
            <a:fld id="{311D70A8-8575-AB47-B894-1AEE29AFC934}" type="slidenum">
              <a:rPr lang="en-US" smtClean="0"/>
              <a:t>8</a:t>
            </a:fld>
            <a:endParaRPr lang="en-US" dirty="0"/>
          </a:p>
        </p:txBody>
      </p:sp>
    </p:spTree>
    <p:extLst>
      <p:ext uri="{BB962C8B-B14F-4D97-AF65-F5344CB8AC3E}">
        <p14:creationId xmlns:p14="http://schemas.microsoft.com/office/powerpoint/2010/main" val="2795911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311D70A8-8575-AB47-B894-1AEE29AFC934}" type="slidenum">
              <a:rPr lang="en-US" smtClean="0"/>
              <a:t>9</a:t>
            </a:fld>
            <a:endParaRPr lang="en-US" dirty="0"/>
          </a:p>
        </p:txBody>
      </p:sp>
    </p:spTree>
    <p:extLst>
      <p:ext uri="{BB962C8B-B14F-4D97-AF65-F5344CB8AC3E}">
        <p14:creationId xmlns:p14="http://schemas.microsoft.com/office/powerpoint/2010/main" val="4062197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800" u="sng" noProof="0" dirty="0">
                <a:effectLst/>
                <a:latin typeface="Calibri" panose="020F0502020204030204" pitchFamily="34" charset="0"/>
                <a:ea typeface="Calibri" panose="020F0502020204030204" pitchFamily="34" charset="0"/>
                <a:cs typeface="Times New Roman" panose="02020603050405020304" pitchFamily="18" charset="0"/>
              </a:rPr>
              <a:t>Allweddair</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Mae </a:t>
            </a:r>
            <a:r>
              <a:rPr lang="cy-GB" sz="1800" noProof="0" dirty="0" err="1">
                <a:effectLst/>
                <a:latin typeface="Calibri" panose="020F0502020204030204" pitchFamily="34" charset="0"/>
                <a:ea typeface="Calibri" panose="020F0502020204030204" pitchFamily="34" charset="0"/>
                <a:cs typeface="Times New Roman" panose="02020603050405020304" pitchFamily="18" charset="0"/>
              </a:rPr>
              <a:t>cryptoarian</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yn arian cyfred digidol, sy'n fath arall o daliad.</a:t>
            </a:r>
          </a:p>
          <a:p>
            <a:r>
              <a:rPr lang="cy-GB" sz="1800" u="sng" noProof="0" dirty="0">
                <a:effectLst/>
                <a:latin typeface="Calibri" panose="020F0502020204030204" pitchFamily="34" charset="0"/>
                <a:ea typeface="Calibri" panose="020F0502020204030204" pitchFamily="34" charset="0"/>
                <a:cs typeface="Times New Roman" panose="02020603050405020304" pitchFamily="18" charset="0"/>
              </a:rPr>
              <a:t>Gweithgaredd Estynedig</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Dosbarthwch y cwestiynau fel cwestiynau printiedig. Gofynnwch i'r plant ysgrifennu eu hatebion.</a:t>
            </a:r>
          </a:p>
          <a:p>
            <a:r>
              <a:rPr lang="cy-GB" sz="1800" u="sng" noProof="0" dirty="0">
                <a:effectLst/>
                <a:latin typeface="Calibri" panose="020F0502020204030204" pitchFamily="34" charset="0"/>
                <a:ea typeface="Calibri" panose="020F0502020204030204" pitchFamily="34" charset="0"/>
                <a:cs typeface="Times New Roman" panose="02020603050405020304" pitchFamily="18" charset="0"/>
              </a:rPr>
              <a:t>Cwestiynau</a:t>
            </a:r>
            <a:r>
              <a:rPr lang="cy-GB" sz="1800" noProof="0" dirty="0">
                <a:effectLst/>
                <a:latin typeface="Calibri" panose="020F0502020204030204" pitchFamily="34" charset="0"/>
                <a:ea typeface="Calibri" panose="020F0502020204030204" pitchFamily="34" charset="0"/>
                <a:cs typeface="Times New Roman" panose="02020603050405020304" pitchFamily="18" charset="0"/>
              </a:rPr>
              <a:t>: Ar y pwynt hwn yn y wers, gallech oedi i’r plant ysgrifennu unrhyw gwestiynau sydd ganddyn nhw, neu ysgrifennu Dim Cwestiwn.</a:t>
            </a:r>
          </a:p>
        </p:txBody>
      </p:sp>
      <p:sp>
        <p:nvSpPr>
          <p:cNvPr id="4" name="Slide Number Placeholder 3"/>
          <p:cNvSpPr>
            <a:spLocks noGrp="1"/>
          </p:cNvSpPr>
          <p:nvPr>
            <p:ph type="sldNum" sz="quarter" idx="5"/>
          </p:nvPr>
        </p:nvSpPr>
        <p:spPr/>
        <p:txBody>
          <a:bodyPr/>
          <a:lstStyle/>
          <a:p>
            <a:fld id="{311D70A8-8575-AB47-B894-1AEE29AFC934}" type="slidenum">
              <a:rPr lang="en-US" smtClean="0"/>
              <a:t>10</a:t>
            </a:fld>
            <a:endParaRPr lang="en-US" dirty="0"/>
          </a:p>
        </p:txBody>
      </p:sp>
    </p:spTree>
    <p:extLst>
      <p:ext uri="{BB962C8B-B14F-4D97-AF65-F5344CB8AC3E}">
        <p14:creationId xmlns:p14="http://schemas.microsoft.com/office/powerpoint/2010/main" val="3821400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lfan Delwedd Sleid 1"/>
          <p:cNvSpPr>
            <a:spLocks noGrp="1" noRot="1" noChangeAspect="1"/>
          </p:cNvSpPr>
          <p:nvPr>
            <p:ph type="sldImg"/>
          </p:nvPr>
        </p:nvSpPr>
        <p:spPr/>
      </p:sp>
      <p:sp>
        <p:nvSpPr>
          <p:cNvPr id="3" name="Dalfan Nodiadau 2"/>
          <p:cNvSpPr>
            <a:spLocks noGrp="1"/>
          </p:cNvSpPr>
          <p:nvPr>
            <p:ph type="body" idx="1"/>
          </p:nvPr>
        </p:nvSpPr>
        <p:spPr/>
        <p:txBody>
          <a:bodyPr/>
          <a:lstStyle/>
          <a:p>
            <a:endParaRPr lang="en-GB" dirty="0"/>
          </a:p>
        </p:txBody>
      </p:sp>
      <p:sp>
        <p:nvSpPr>
          <p:cNvPr id="4" name="Dalfan Rhif y Sleid 3"/>
          <p:cNvSpPr>
            <a:spLocks noGrp="1"/>
          </p:cNvSpPr>
          <p:nvPr>
            <p:ph type="sldNum" sz="quarter" idx="5"/>
          </p:nvPr>
        </p:nvSpPr>
        <p:spPr/>
        <p:txBody>
          <a:bodyPr/>
          <a:lstStyle/>
          <a:p>
            <a:fld id="{311D70A8-8575-AB47-B894-1AEE29AFC934}" type="slidenum">
              <a:rPr lang="en-US" smtClean="0"/>
              <a:t>11</a:t>
            </a:fld>
            <a:endParaRPr lang="en-US" dirty="0"/>
          </a:p>
        </p:txBody>
      </p:sp>
    </p:spTree>
    <p:extLst>
      <p:ext uri="{BB962C8B-B14F-4D97-AF65-F5344CB8AC3E}">
        <p14:creationId xmlns:p14="http://schemas.microsoft.com/office/powerpoint/2010/main" val="569014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y-GB" sz="1800" u="sng"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TRAFODAETH DOSBARTH: </a:t>
            </a:r>
            <a:r>
              <a:rPr lang="cy-GB" sz="1800" u="none"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Gall yr athro roi amser i’r plant brosesu’r wybodaeth hon, a gofyn unrhyw gwestiynau.</a:t>
            </a:r>
          </a:p>
          <a:p>
            <a:r>
              <a:rPr lang="cy-GB" sz="1800" u="sng"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Cwestiynau</a:t>
            </a:r>
            <a:r>
              <a:rPr lang="cy-GB" sz="1800" u="none" noProof="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Ar y pwynt hwn yn y wers, gallech chi oedi i’r plant ysgrifennu unrhyw gwestiynau sydd ganddyn nhw, neu ysgrifennu Dim Cwestiwn.</a:t>
            </a:r>
            <a:endParaRPr lang="cy-GB" u="none" noProof="0" dirty="0"/>
          </a:p>
        </p:txBody>
      </p:sp>
      <p:sp>
        <p:nvSpPr>
          <p:cNvPr id="4" name="Slide Number Placeholder 3"/>
          <p:cNvSpPr>
            <a:spLocks noGrp="1"/>
          </p:cNvSpPr>
          <p:nvPr>
            <p:ph type="sldNum" sz="quarter" idx="5"/>
          </p:nvPr>
        </p:nvSpPr>
        <p:spPr/>
        <p:txBody>
          <a:bodyPr/>
          <a:lstStyle/>
          <a:p>
            <a:fld id="{311D70A8-8575-AB47-B894-1AEE29AFC934}" type="slidenum">
              <a:rPr lang="en-US" smtClean="0"/>
              <a:t>18</a:t>
            </a:fld>
            <a:endParaRPr lang="en-US" dirty="0"/>
          </a:p>
        </p:txBody>
      </p:sp>
    </p:spTree>
    <p:extLst>
      <p:ext uri="{BB962C8B-B14F-4D97-AF65-F5344CB8AC3E}">
        <p14:creationId xmlns:p14="http://schemas.microsoft.com/office/powerpoint/2010/main" val="2499751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lfan Delwedd Sleid 1"/>
          <p:cNvSpPr>
            <a:spLocks noGrp="1" noRot="1" noChangeAspect="1"/>
          </p:cNvSpPr>
          <p:nvPr>
            <p:ph type="sldImg"/>
          </p:nvPr>
        </p:nvSpPr>
        <p:spPr/>
      </p:sp>
      <p:sp>
        <p:nvSpPr>
          <p:cNvPr id="3" name="Dalfan Nodiadau 2"/>
          <p:cNvSpPr>
            <a:spLocks noGrp="1"/>
          </p:cNvSpPr>
          <p:nvPr>
            <p:ph type="body" idx="1"/>
          </p:nvPr>
        </p:nvSpPr>
        <p:spPr/>
        <p:txBody>
          <a:bodyPr/>
          <a:lstStyle/>
          <a:p>
            <a:endParaRPr lang="en-GB" dirty="0"/>
          </a:p>
        </p:txBody>
      </p:sp>
      <p:sp>
        <p:nvSpPr>
          <p:cNvPr id="4" name="Dalfan Rhif y Sleid 3"/>
          <p:cNvSpPr>
            <a:spLocks noGrp="1"/>
          </p:cNvSpPr>
          <p:nvPr>
            <p:ph type="sldNum" sz="quarter" idx="5"/>
          </p:nvPr>
        </p:nvSpPr>
        <p:spPr/>
        <p:txBody>
          <a:bodyPr/>
          <a:lstStyle/>
          <a:p>
            <a:fld id="{311D70A8-8575-AB47-B894-1AEE29AFC934}" type="slidenum">
              <a:rPr lang="en-US" smtClean="0"/>
              <a:t>22</a:t>
            </a:fld>
            <a:endParaRPr lang="en-US" dirty="0"/>
          </a:p>
        </p:txBody>
      </p:sp>
    </p:spTree>
    <p:extLst>
      <p:ext uri="{BB962C8B-B14F-4D97-AF65-F5344CB8AC3E}">
        <p14:creationId xmlns:p14="http://schemas.microsoft.com/office/powerpoint/2010/main" val="3515279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7A567-C346-EC4C-81B3-352B4A2A7B58}"/>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2C477F3-E611-7E45-8AE2-097C8FF5FEB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50B24C5-4A46-314F-A6B0-A0AEA344FCFC}"/>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5" name="Footer Placeholder 4">
            <a:extLst>
              <a:ext uri="{FF2B5EF4-FFF2-40B4-BE49-F238E27FC236}">
                <a16:creationId xmlns:a16="http://schemas.microsoft.com/office/drawing/2014/main" id="{BD60B5CB-F8E8-5C49-BD7A-A5A5566D629F}"/>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887D686A-F2F0-6C44-BDCB-ADBE21F2F8C3}"/>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78777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315F1F5-3193-6541-8C01-933BAF514808}"/>
              </a:ext>
            </a:extLst>
          </p:cNvPr>
          <p:cNvSpPr>
            <a:spLocks noGrp="1"/>
          </p:cNvSpPr>
          <p:nvPr>
            <p:ph type="title" orient="vert"/>
          </p:nvPr>
        </p:nvSpPr>
        <p:spPr>
          <a:xfrm>
            <a:off x="8724900" y="365125"/>
            <a:ext cx="2628900"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57936C9-0818-2844-B013-63377799454C}"/>
              </a:ext>
            </a:extLst>
          </p:cNvPr>
          <p:cNvSpPr>
            <a:spLocks noGrp="1"/>
          </p:cNvSpPr>
          <p:nvPr>
            <p:ph type="body" orient="vert" idx="1"/>
          </p:nvPr>
        </p:nvSpPr>
        <p:spPr>
          <a:xfrm>
            <a:off x="838200" y="365125"/>
            <a:ext cx="77343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1F95CF6-002C-6F44-A17B-5A74FC426E63}"/>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5" name="Footer Placeholder 4">
            <a:extLst>
              <a:ext uri="{FF2B5EF4-FFF2-40B4-BE49-F238E27FC236}">
                <a16:creationId xmlns:a16="http://schemas.microsoft.com/office/drawing/2014/main" id="{3D909011-E4F7-7A48-B4E9-20F25A239F82}"/>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C1A671D0-C0C6-F147-A8F4-B34324B11F26}"/>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4119842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2F02D-6B80-FC4A-B3EC-F17C09A9DAE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DA88E2E-4093-4847-AA5D-551DA6A0145E}"/>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A2020AD-491C-764D-8C71-758BD2B24623}"/>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5" name="Footer Placeholder 4">
            <a:extLst>
              <a:ext uri="{FF2B5EF4-FFF2-40B4-BE49-F238E27FC236}">
                <a16:creationId xmlns:a16="http://schemas.microsoft.com/office/drawing/2014/main" id="{8D7933BC-F638-0F45-8399-F59211E14A1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D5ED71-F10D-8040-AEE1-2751C46087FA}"/>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2030824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4A1F6-1E10-FA4C-A1FB-D1D54EBD176D}"/>
              </a:ext>
            </a:extLst>
          </p:cNvPr>
          <p:cNvSpPr>
            <a:spLocks noGrp="1"/>
          </p:cNvSpPr>
          <p:nvPr>
            <p:ph type="title"/>
          </p:nvPr>
        </p:nvSpPr>
        <p:spPr>
          <a:xfrm>
            <a:off x="838200" y="1584325"/>
            <a:ext cx="10515600" cy="743785"/>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3EAFBA5-C5F3-5048-85C8-8ADB77FA5AC7}"/>
              </a:ext>
            </a:extLst>
          </p:cNvPr>
          <p:cNvSpPr>
            <a:spLocks noGrp="1"/>
          </p:cNvSpPr>
          <p:nvPr>
            <p:ph idx="1"/>
          </p:nvPr>
        </p:nvSpPr>
        <p:spPr>
          <a:xfrm>
            <a:off x="838200" y="3044825"/>
            <a:ext cx="10515600" cy="2441575"/>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6ADA237-108C-3648-8A37-CACC305CA043}"/>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5" name="Footer Placeholder 4">
            <a:extLst>
              <a:ext uri="{FF2B5EF4-FFF2-40B4-BE49-F238E27FC236}">
                <a16:creationId xmlns:a16="http://schemas.microsoft.com/office/drawing/2014/main" id="{602DB7B2-C36C-1646-94F2-B28D9127316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34028AF-52E5-C242-AA89-454B50ECDC7F}"/>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989313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D0156D-B478-234C-A738-9D07EE6D000F}"/>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73BF54D7-40B4-1843-BACA-6F633D8AD84F}"/>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ED62A9B-CF3A-814C-9143-0738398FCD86}"/>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5" name="Footer Placeholder 4">
            <a:extLst>
              <a:ext uri="{FF2B5EF4-FFF2-40B4-BE49-F238E27FC236}">
                <a16:creationId xmlns:a16="http://schemas.microsoft.com/office/drawing/2014/main" id="{9C821755-D509-6946-A93D-00291DFAFE8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16073D5-EB44-7145-B56B-7851EE02E02E}"/>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1210261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E43A8-F1EA-7547-8040-04C9A531FF14}"/>
              </a:ext>
            </a:extLst>
          </p:cNvPr>
          <p:cNvSpPr>
            <a:spLocks noGrp="1"/>
          </p:cNvSpPr>
          <p:nvPr>
            <p:ph type="title"/>
          </p:nvPr>
        </p:nvSpPr>
        <p:spPr>
          <a:xfrm>
            <a:off x="838200" y="1584325"/>
            <a:ext cx="10515600" cy="743785"/>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2E1C8AA-1057-AE4D-80CB-5405FE5DB231}"/>
              </a:ext>
            </a:extLst>
          </p:cNvPr>
          <p:cNvSpPr>
            <a:spLocks noGrp="1"/>
          </p:cNvSpPr>
          <p:nvPr>
            <p:ph sz="half" idx="1"/>
          </p:nvPr>
        </p:nvSpPr>
        <p:spPr>
          <a:xfrm>
            <a:off x="838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F87E888-C5BF-8F49-87A2-D748AD35E416}"/>
              </a:ext>
            </a:extLst>
          </p:cNvPr>
          <p:cNvSpPr>
            <a:spLocks noGrp="1"/>
          </p:cNvSpPr>
          <p:nvPr>
            <p:ph sz="half" idx="2"/>
          </p:nvPr>
        </p:nvSpPr>
        <p:spPr>
          <a:xfrm>
            <a:off x="6172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C28F4B5-0DB1-4741-A662-4986FD231C9C}"/>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6" name="Footer Placeholder 5">
            <a:extLst>
              <a:ext uri="{FF2B5EF4-FFF2-40B4-BE49-F238E27FC236}">
                <a16:creationId xmlns:a16="http://schemas.microsoft.com/office/drawing/2014/main" id="{C7B68CB5-A0AD-8646-A8FD-38ADD6DB89B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79D3DAC9-1662-1E42-9ACE-11D40D0127C7}"/>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2298090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29DE0-9656-714B-8C6F-4A24F8E32527}"/>
              </a:ext>
            </a:extLst>
          </p:cNvPr>
          <p:cNvSpPr>
            <a:spLocks noGrp="1"/>
          </p:cNvSpPr>
          <p:nvPr>
            <p:ph type="title"/>
          </p:nvPr>
        </p:nvSpPr>
        <p:spPr>
          <a:xfrm>
            <a:off x="839788" y="365125"/>
            <a:ext cx="105156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2C9AB93-DD6D-0845-9FED-883D207A3C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BAD88C-E8FD-5644-96FF-DE1095C00AEC}"/>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D17EDA8-B1B3-B949-A714-32CBD9CD479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BC58DE0-AFE1-1F4B-BDF3-B6F535E2650B}"/>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2F3B852-CFA9-A043-BAC6-D92097F30460}"/>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8" name="Footer Placeholder 7">
            <a:extLst>
              <a:ext uri="{FF2B5EF4-FFF2-40B4-BE49-F238E27FC236}">
                <a16:creationId xmlns:a16="http://schemas.microsoft.com/office/drawing/2014/main" id="{E154E281-898F-6F40-BB73-2E7D227739B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8D9CA2C7-FEAC-A94A-9684-797E8CBD30B9}"/>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20283490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0B36C-017C-BF49-BEEB-E2CA7217913A}"/>
              </a:ext>
            </a:extLst>
          </p:cNvPr>
          <p:cNvSpPr>
            <a:spLocks noGrp="1"/>
          </p:cNvSpPr>
          <p:nvPr>
            <p:ph type="title"/>
          </p:nvPr>
        </p:nvSpPr>
        <p:spPr>
          <a:xfrm>
            <a:off x="838200" y="1584325"/>
            <a:ext cx="10515600" cy="743785"/>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4553BF12-BB68-AA49-A136-C9247D02F933}"/>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4" name="Footer Placeholder 3">
            <a:extLst>
              <a:ext uri="{FF2B5EF4-FFF2-40B4-BE49-F238E27FC236}">
                <a16:creationId xmlns:a16="http://schemas.microsoft.com/office/drawing/2014/main" id="{D71DFFEB-1F52-E04C-A8A6-E3DB54C7C1E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B1B6F7AA-7C4B-3E49-8827-4CE9744AE5B2}"/>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898037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8DFA9A-BBFC-E545-8430-644AF338CD56}"/>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3" name="Footer Placeholder 2">
            <a:extLst>
              <a:ext uri="{FF2B5EF4-FFF2-40B4-BE49-F238E27FC236}">
                <a16:creationId xmlns:a16="http://schemas.microsoft.com/office/drawing/2014/main" id="{970F30FB-8E6D-0E4D-8C63-25500A603731}"/>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16312ABE-7D59-FF41-BF67-C42E2B57A8B9}"/>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400302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AA478-8BB7-A843-8E6D-C5DA329EEEA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23C9813-782A-CB4D-816D-7FD870110E1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E2146FF-99A6-9645-922F-815FF6983D8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E4D2025-D541-5B46-988E-B8DC761E7400}"/>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6" name="Footer Placeholder 5">
            <a:extLst>
              <a:ext uri="{FF2B5EF4-FFF2-40B4-BE49-F238E27FC236}">
                <a16:creationId xmlns:a16="http://schemas.microsoft.com/office/drawing/2014/main" id="{A7DD3969-40FB-3848-B380-231ACEED163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3670969-A53E-7249-9B81-9D6AFCEC17FD}"/>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32718342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E29C4-9ACC-5142-AF3A-816ED1ED3B2B}"/>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2B41892-A2F3-3042-A387-A335BA511A1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F631C2F-BB0F-FF40-BF5D-F27068FDB48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538DF2A-0B67-5848-BB04-C3DE68C45771}"/>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6" name="Footer Placeholder 5">
            <a:extLst>
              <a:ext uri="{FF2B5EF4-FFF2-40B4-BE49-F238E27FC236}">
                <a16:creationId xmlns:a16="http://schemas.microsoft.com/office/drawing/2014/main" id="{E7852889-5FF6-1149-933E-221B5840B16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CB482D0D-C56F-7041-96EE-6A0AFC84E0CD}"/>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4077505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1F93E-6EEB-A341-94D4-2A1B66217AB8}"/>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959CEC1-6291-D14E-A506-174AEEDB80F3}"/>
              </a:ext>
            </a:extLst>
          </p:cNvPr>
          <p:cNvSpPr>
            <a:spLocks noGrp="1"/>
          </p:cNvSpPr>
          <p:nvPr>
            <p:ph idx="1"/>
          </p:nvPr>
        </p:nvSpPr>
        <p:spPr>
          <a:xfrm>
            <a:off x="838200" y="1825625"/>
            <a:ext cx="10515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D6CA970-6B07-3144-9346-1D52D079DA22}"/>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5" name="Footer Placeholder 4">
            <a:extLst>
              <a:ext uri="{FF2B5EF4-FFF2-40B4-BE49-F238E27FC236}">
                <a16:creationId xmlns:a16="http://schemas.microsoft.com/office/drawing/2014/main" id="{828DCC2B-6780-1440-90DA-0FA23ABC60F4}"/>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B40A26E3-9877-B245-B490-DDB5CB3C7B9D}"/>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2324305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5E25E-1850-864D-A204-1E7A056F9247}"/>
              </a:ext>
            </a:extLst>
          </p:cNvPr>
          <p:cNvSpPr>
            <a:spLocks noGrp="1"/>
          </p:cNvSpPr>
          <p:nvPr>
            <p:ph type="title"/>
          </p:nvPr>
        </p:nvSpPr>
        <p:spPr>
          <a:xfrm>
            <a:off x="838200" y="1584325"/>
            <a:ext cx="10515600" cy="743785"/>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CA42689-5CF2-A14C-BD2C-433DC398B0D2}"/>
              </a:ext>
            </a:extLst>
          </p:cNvPr>
          <p:cNvSpPr>
            <a:spLocks noGrp="1"/>
          </p:cNvSpPr>
          <p:nvPr>
            <p:ph type="body" orient="vert" idx="1"/>
          </p:nvPr>
        </p:nvSpPr>
        <p:spPr>
          <a:xfrm>
            <a:off x="838200" y="3044825"/>
            <a:ext cx="10515600" cy="2441575"/>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E597E7D-96F5-794D-A75E-986B73435328}"/>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5" name="Footer Placeholder 4">
            <a:extLst>
              <a:ext uri="{FF2B5EF4-FFF2-40B4-BE49-F238E27FC236}">
                <a16:creationId xmlns:a16="http://schemas.microsoft.com/office/drawing/2014/main" id="{CC83AFB2-5703-4B43-B72D-F306FBC2E2F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8ED553A-0DAB-6E4C-B7B0-6B3B1CDE59E4}"/>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3096134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6205B9-2016-EE43-A82D-6157599F6B4F}"/>
              </a:ext>
            </a:extLst>
          </p:cNvPr>
          <p:cNvSpPr>
            <a:spLocks noGrp="1"/>
          </p:cNvSpPr>
          <p:nvPr>
            <p:ph type="title" orient="vert"/>
          </p:nvPr>
        </p:nvSpPr>
        <p:spPr>
          <a:xfrm>
            <a:off x="8724900" y="365125"/>
            <a:ext cx="2628900"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387FC7E-301D-AA45-A2A7-4F131240F276}"/>
              </a:ext>
            </a:extLst>
          </p:cNvPr>
          <p:cNvSpPr>
            <a:spLocks noGrp="1"/>
          </p:cNvSpPr>
          <p:nvPr>
            <p:ph type="body" orient="vert" idx="1"/>
          </p:nvPr>
        </p:nvSpPr>
        <p:spPr>
          <a:xfrm>
            <a:off x="838200" y="365125"/>
            <a:ext cx="77343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F3E15C8-EB5F-004D-9CB5-91D49D0D4527}"/>
              </a:ext>
            </a:extLst>
          </p:cNvPr>
          <p:cNvSpPr>
            <a:spLocks noGrp="1"/>
          </p:cNvSpPr>
          <p:nvPr>
            <p:ph type="dt" sz="half" idx="10"/>
          </p:nvPr>
        </p:nvSpPr>
        <p:spPr>
          <a:xfrm>
            <a:off x="838200" y="6356350"/>
            <a:ext cx="2743200" cy="365125"/>
          </a:xfrm>
          <a:prstGeom prst="rect">
            <a:avLst/>
          </a:prstGeom>
        </p:spPr>
        <p:txBody>
          <a:bodyPr/>
          <a:lstStyle/>
          <a:p>
            <a:fld id="{C2FC4D7C-697C-8949-AEC7-EDAD6329EEA0}" type="datetimeFigureOut">
              <a:rPr lang="en-US" smtClean="0"/>
              <a:t>4/30/24</a:t>
            </a:fld>
            <a:endParaRPr lang="en-US"/>
          </a:p>
        </p:txBody>
      </p:sp>
      <p:sp>
        <p:nvSpPr>
          <p:cNvPr id="5" name="Footer Placeholder 4">
            <a:extLst>
              <a:ext uri="{FF2B5EF4-FFF2-40B4-BE49-F238E27FC236}">
                <a16:creationId xmlns:a16="http://schemas.microsoft.com/office/drawing/2014/main" id="{6B14AB03-9278-8748-B9A2-0F894D59B7E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94C3D9C-C369-F146-A5D8-FFD94706EC6E}"/>
              </a:ext>
            </a:extLst>
          </p:cNvPr>
          <p:cNvSpPr>
            <a:spLocks noGrp="1"/>
          </p:cNvSpPr>
          <p:nvPr>
            <p:ph type="sldNum" sz="quarter" idx="12"/>
          </p:nvPr>
        </p:nvSpPr>
        <p:spPr>
          <a:xfrm>
            <a:off x="8610600" y="6356350"/>
            <a:ext cx="2743200" cy="365125"/>
          </a:xfrm>
          <a:prstGeom prst="rect">
            <a:avLst/>
          </a:prstGeom>
        </p:spPr>
        <p:txBody>
          <a:bodyPr/>
          <a:lstStyle/>
          <a:p>
            <a:fld id="{A52EB15F-A820-454F-B11C-7D10DA49F4CB}" type="slidenum">
              <a:rPr lang="en-US" smtClean="0"/>
              <a:t>‹#›</a:t>
            </a:fld>
            <a:endParaRPr lang="en-US"/>
          </a:p>
        </p:txBody>
      </p:sp>
    </p:spTree>
    <p:extLst>
      <p:ext uri="{BB962C8B-B14F-4D97-AF65-F5344CB8AC3E}">
        <p14:creationId xmlns:p14="http://schemas.microsoft.com/office/powerpoint/2010/main" val="25857999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71ED4-E843-9B4C-B7DB-2CC05707C40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A09E7B9-5945-6449-8AE1-8262BAAFADD8}"/>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AE7F76B-6DF7-CE44-97D8-8BB6C8B3566D}"/>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5" name="Footer Placeholder 4">
            <a:extLst>
              <a:ext uri="{FF2B5EF4-FFF2-40B4-BE49-F238E27FC236}">
                <a16:creationId xmlns:a16="http://schemas.microsoft.com/office/drawing/2014/main" id="{47DF7B5A-6120-2142-9088-45A7E4A7D1F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1B644209-4119-EA45-B4F9-819E5361FE2A}"/>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6322444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8F53E-44D5-F94F-9368-5D2CC4032F13}"/>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8F69D51-1D32-9B41-9E9E-F8A84731ECE1}"/>
              </a:ext>
            </a:extLst>
          </p:cNvPr>
          <p:cNvSpPr>
            <a:spLocks noGrp="1"/>
          </p:cNvSpPr>
          <p:nvPr>
            <p:ph idx="1"/>
          </p:nvPr>
        </p:nvSpPr>
        <p:spPr>
          <a:xfrm>
            <a:off x="838200" y="1825625"/>
            <a:ext cx="10515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FC57E9D-6842-E74D-9629-7E6A1AACB193}"/>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5" name="Footer Placeholder 4">
            <a:extLst>
              <a:ext uri="{FF2B5EF4-FFF2-40B4-BE49-F238E27FC236}">
                <a16:creationId xmlns:a16="http://schemas.microsoft.com/office/drawing/2014/main" id="{7F100AFD-B9F2-BA41-AFB9-4B8788EDD20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09FF38B-54EB-5E46-BDA2-65167353D83F}"/>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150854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866BA-AAA0-3A4C-8208-345B1D063B48}"/>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00BBAD1-3438-0A4F-A9EB-DF4CAB6CF730}"/>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624F30D-DB63-344F-B181-DBAFEE1FA675}"/>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5" name="Footer Placeholder 4">
            <a:extLst>
              <a:ext uri="{FF2B5EF4-FFF2-40B4-BE49-F238E27FC236}">
                <a16:creationId xmlns:a16="http://schemas.microsoft.com/office/drawing/2014/main" id="{CF2BA7E5-0C45-1543-A423-F614AE27BC8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3058AB2-DF1B-4645-AE2C-A57C78C77178}"/>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12937997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32561-D5DF-8C4F-9D2E-4A2CA79F520C}"/>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CD3718D-0F7A-6A4B-8BC2-CE019FE0B0BE}"/>
              </a:ext>
            </a:extLst>
          </p:cNvPr>
          <p:cNvSpPr>
            <a:spLocks noGrp="1"/>
          </p:cNvSpPr>
          <p:nvPr>
            <p:ph sz="half" idx="1"/>
          </p:nvPr>
        </p:nvSpPr>
        <p:spPr>
          <a:xfrm>
            <a:off x="838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6BFC81B-8078-1148-B832-E48DF19514A9}"/>
              </a:ext>
            </a:extLst>
          </p:cNvPr>
          <p:cNvSpPr>
            <a:spLocks noGrp="1"/>
          </p:cNvSpPr>
          <p:nvPr>
            <p:ph sz="half" idx="2"/>
          </p:nvPr>
        </p:nvSpPr>
        <p:spPr>
          <a:xfrm>
            <a:off x="6172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F238AAC-6202-7243-94CC-B4D70B270A0D}"/>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6" name="Footer Placeholder 5">
            <a:extLst>
              <a:ext uri="{FF2B5EF4-FFF2-40B4-BE49-F238E27FC236}">
                <a16:creationId xmlns:a16="http://schemas.microsoft.com/office/drawing/2014/main" id="{A32A5CC4-3194-ED46-B348-9491BCCD25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4313E4C-7667-A94E-B71D-956156886A8E}"/>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2755678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F173E-D3E1-1D45-A7DE-5FF639B7D9EF}"/>
              </a:ext>
            </a:extLst>
          </p:cNvPr>
          <p:cNvSpPr>
            <a:spLocks noGrp="1"/>
          </p:cNvSpPr>
          <p:nvPr>
            <p:ph type="title"/>
          </p:nvPr>
        </p:nvSpPr>
        <p:spPr>
          <a:xfrm>
            <a:off x="839788" y="365125"/>
            <a:ext cx="105156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BFAB7B9-035A-C544-A1DC-595F6206A4E3}"/>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307ECAE-5A31-B74C-8077-708DF94C473C}"/>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5AA9DE7-DA5E-5A40-92A3-A1879ECF8A25}"/>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F227DDF-10CA-E247-90E1-367B1CDA808B}"/>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B0B0A19-4FAE-264F-9428-42595B6926AB}"/>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8" name="Footer Placeholder 7">
            <a:extLst>
              <a:ext uri="{FF2B5EF4-FFF2-40B4-BE49-F238E27FC236}">
                <a16:creationId xmlns:a16="http://schemas.microsoft.com/office/drawing/2014/main" id="{D4CA0FC4-312D-2A41-82F0-E41DC9564F4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81ACF1A1-CDA9-D342-9794-2B540369D15B}"/>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6800244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765DD-811E-8E45-807C-1D521DD0AF35}"/>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43005D1-DCAE-854D-A3AD-0963CEB2C22F}"/>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4" name="Footer Placeholder 3">
            <a:extLst>
              <a:ext uri="{FF2B5EF4-FFF2-40B4-BE49-F238E27FC236}">
                <a16:creationId xmlns:a16="http://schemas.microsoft.com/office/drawing/2014/main" id="{5742D7D4-1491-8C4A-A15C-6AB93A8E356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2A5CDC71-15FD-0245-AF96-164646727E1A}"/>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2533407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A8EE07-9D05-2347-8849-C31A17F70490}"/>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3" name="Footer Placeholder 2">
            <a:extLst>
              <a:ext uri="{FF2B5EF4-FFF2-40B4-BE49-F238E27FC236}">
                <a16:creationId xmlns:a16="http://schemas.microsoft.com/office/drawing/2014/main" id="{F1B4C8F6-6586-7948-A0DC-5E5B0FDC7A4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793BE1F8-72EA-1F47-A498-EF650E8B2FFD}"/>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16605686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A6E10-24DB-474C-A75A-2B42F15B8BB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7ADDC0E5-9DAD-7943-8635-794F339C88B1}"/>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85A2DD5-8654-2743-8CD8-F19DA125A18E}"/>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1F01B1D-2E3A-294B-B3B4-9E425FD29050}"/>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6" name="Footer Placeholder 5">
            <a:extLst>
              <a:ext uri="{FF2B5EF4-FFF2-40B4-BE49-F238E27FC236}">
                <a16:creationId xmlns:a16="http://schemas.microsoft.com/office/drawing/2014/main" id="{64A579D5-DE4B-654B-83B0-FDE49E01191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705BDAC0-2E7F-4445-8A31-3FD849680FE0}"/>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855489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32975-10CE-9241-ACC1-D48E9E832BB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C33CDD5B-1DF2-224D-9333-262A23B6C967}"/>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CD5FD22C-FF97-0B4A-A819-69EF854D7CA1}"/>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5" name="Footer Placeholder 4">
            <a:extLst>
              <a:ext uri="{FF2B5EF4-FFF2-40B4-BE49-F238E27FC236}">
                <a16:creationId xmlns:a16="http://schemas.microsoft.com/office/drawing/2014/main" id="{4BE372C9-481C-CC40-9F15-774845EB483E}"/>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1455A42D-11B3-F34E-A1F6-F60981034DDA}"/>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30397243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80EDF-EC0B-EE43-A73A-F6CEFF42FC4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4F9688E-2BDA-5743-9B03-E79A2C8D74F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EB53478-9B77-C64F-B7F0-B208F92B260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1BEA32B-3C1E-2946-9199-63BBA229BD2B}"/>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6" name="Footer Placeholder 5">
            <a:extLst>
              <a:ext uri="{FF2B5EF4-FFF2-40B4-BE49-F238E27FC236}">
                <a16:creationId xmlns:a16="http://schemas.microsoft.com/office/drawing/2014/main" id="{B0D6D5B8-DB55-8B43-A08C-27204860806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DFB6F210-E036-7643-99A1-704B987D0659}"/>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162072046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CD2B3-BC7A-1642-8539-ACF8F6D6FAFA}"/>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595C16D-ED23-4347-AF0F-E13F87F22D34}"/>
              </a:ext>
            </a:extLst>
          </p:cNvPr>
          <p:cNvSpPr>
            <a:spLocks noGrp="1"/>
          </p:cNvSpPr>
          <p:nvPr>
            <p:ph type="body" orient="vert" idx="1"/>
          </p:nvPr>
        </p:nvSpPr>
        <p:spPr>
          <a:xfrm>
            <a:off x="838200" y="1825625"/>
            <a:ext cx="105156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08DDFE0-EF3C-8542-8F21-81762CE9DCA9}"/>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5" name="Footer Placeholder 4">
            <a:extLst>
              <a:ext uri="{FF2B5EF4-FFF2-40B4-BE49-F238E27FC236}">
                <a16:creationId xmlns:a16="http://schemas.microsoft.com/office/drawing/2014/main" id="{66C4E712-F64F-2542-91BC-FCA7D4E9665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CFB3AE8F-33ED-3E45-8036-5864C18ABCB7}"/>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22221046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21DA80-B639-F14E-A7A8-FAC7EC9BA334}"/>
              </a:ext>
            </a:extLst>
          </p:cNvPr>
          <p:cNvSpPr>
            <a:spLocks noGrp="1"/>
          </p:cNvSpPr>
          <p:nvPr>
            <p:ph type="title" orient="vert"/>
          </p:nvPr>
        </p:nvSpPr>
        <p:spPr>
          <a:xfrm>
            <a:off x="8724900" y="365125"/>
            <a:ext cx="2628900"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55A954C-9FBF-F043-966E-6FFAF6D8974D}"/>
              </a:ext>
            </a:extLst>
          </p:cNvPr>
          <p:cNvSpPr>
            <a:spLocks noGrp="1"/>
          </p:cNvSpPr>
          <p:nvPr>
            <p:ph type="body" orient="vert" idx="1"/>
          </p:nvPr>
        </p:nvSpPr>
        <p:spPr>
          <a:xfrm>
            <a:off x="838200" y="365125"/>
            <a:ext cx="77343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BD1018-EBA9-C44A-A5DF-69F951F9E277}"/>
              </a:ext>
            </a:extLst>
          </p:cNvPr>
          <p:cNvSpPr>
            <a:spLocks noGrp="1"/>
          </p:cNvSpPr>
          <p:nvPr>
            <p:ph type="dt" sz="half" idx="10"/>
          </p:nvPr>
        </p:nvSpPr>
        <p:spPr>
          <a:xfrm>
            <a:off x="838200" y="6356350"/>
            <a:ext cx="2743200" cy="365125"/>
          </a:xfrm>
          <a:prstGeom prst="rect">
            <a:avLst/>
          </a:prstGeom>
        </p:spPr>
        <p:txBody>
          <a:bodyPr/>
          <a:lstStyle/>
          <a:p>
            <a:fld id="{484B7818-88ED-4742-906B-41B1BA68654F}" type="datetimeFigureOut">
              <a:rPr lang="en-US" smtClean="0"/>
              <a:t>4/30/24</a:t>
            </a:fld>
            <a:endParaRPr lang="en-US"/>
          </a:p>
        </p:txBody>
      </p:sp>
      <p:sp>
        <p:nvSpPr>
          <p:cNvPr id="5" name="Footer Placeholder 4">
            <a:extLst>
              <a:ext uri="{FF2B5EF4-FFF2-40B4-BE49-F238E27FC236}">
                <a16:creationId xmlns:a16="http://schemas.microsoft.com/office/drawing/2014/main" id="{37270489-3602-A947-97CD-29AA39CC88C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EAEF128-5C6E-4441-ADA4-EF5746B38EFC}"/>
              </a:ext>
            </a:extLst>
          </p:cNvPr>
          <p:cNvSpPr>
            <a:spLocks noGrp="1"/>
          </p:cNvSpPr>
          <p:nvPr>
            <p:ph type="sldNum" sz="quarter" idx="12"/>
          </p:nvPr>
        </p:nvSpPr>
        <p:spPr>
          <a:xfrm>
            <a:off x="8610600" y="6356350"/>
            <a:ext cx="2743200" cy="365125"/>
          </a:xfrm>
          <a:prstGeom prst="rect">
            <a:avLst/>
          </a:prstGeom>
        </p:spPr>
        <p:txBody>
          <a:bodyPr/>
          <a:lstStyle/>
          <a:p>
            <a:fld id="{262AD7D0-83A2-6C41-8F51-37AD4BF40882}" type="slidenum">
              <a:rPr lang="en-US" smtClean="0"/>
              <a:t>‹#›</a:t>
            </a:fld>
            <a:endParaRPr lang="en-US"/>
          </a:p>
        </p:txBody>
      </p:sp>
    </p:spTree>
    <p:extLst>
      <p:ext uri="{BB962C8B-B14F-4D97-AF65-F5344CB8AC3E}">
        <p14:creationId xmlns:p14="http://schemas.microsoft.com/office/powerpoint/2010/main" val="3893903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3E0A1-35F4-474B-9E15-DAB0931A0641}"/>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81EEF4A-88B7-FE49-93F6-E0730760D8B9}"/>
              </a:ext>
            </a:extLst>
          </p:cNvPr>
          <p:cNvSpPr>
            <a:spLocks noGrp="1"/>
          </p:cNvSpPr>
          <p:nvPr>
            <p:ph sz="half" idx="1"/>
          </p:nvPr>
        </p:nvSpPr>
        <p:spPr>
          <a:xfrm>
            <a:off x="838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5A60EAF-692B-3041-BEFA-1684645062F6}"/>
              </a:ext>
            </a:extLst>
          </p:cNvPr>
          <p:cNvSpPr>
            <a:spLocks noGrp="1"/>
          </p:cNvSpPr>
          <p:nvPr>
            <p:ph sz="half" idx="2"/>
          </p:nvPr>
        </p:nvSpPr>
        <p:spPr>
          <a:xfrm>
            <a:off x="6172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335E4078-3E81-4744-85EB-95583E8D4998}"/>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6" name="Footer Placeholder 5">
            <a:extLst>
              <a:ext uri="{FF2B5EF4-FFF2-40B4-BE49-F238E27FC236}">
                <a16:creationId xmlns:a16="http://schemas.microsoft.com/office/drawing/2014/main" id="{C0557587-E802-8C43-9282-4E4236EF75A3}"/>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23B6DA22-F2E3-754C-87D2-F33F448E8B4A}"/>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905086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1F684-8CB6-8144-BD88-F2A228176809}"/>
              </a:ext>
            </a:extLst>
          </p:cNvPr>
          <p:cNvSpPr>
            <a:spLocks noGrp="1"/>
          </p:cNvSpPr>
          <p:nvPr>
            <p:ph type="title"/>
          </p:nvPr>
        </p:nvSpPr>
        <p:spPr>
          <a:xfrm>
            <a:off x="839788" y="365125"/>
            <a:ext cx="105156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D211B69-B12B-E041-9BA9-C2D2742C931A}"/>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17129C1-C36E-AE49-A155-86CBB1FD6996}"/>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D9D6945F-4ACF-E349-91E3-38505F648F76}"/>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CA55598-E616-5540-B231-F20BD617E376}"/>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BFC62E4-7F02-0B42-9712-B2B5DAE1A2F0}"/>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8" name="Footer Placeholder 7">
            <a:extLst>
              <a:ext uri="{FF2B5EF4-FFF2-40B4-BE49-F238E27FC236}">
                <a16:creationId xmlns:a16="http://schemas.microsoft.com/office/drawing/2014/main" id="{74DD2559-C58C-DB4E-B4F5-3FC0119796F8}"/>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9" name="Slide Number Placeholder 8">
            <a:extLst>
              <a:ext uri="{FF2B5EF4-FFF2-40B4-BE49-F238E27FC236}">
                <a16:creationId xmlns:a16="http://schemas.microsoft.com/office/drawing/2014/main" id="{5A24B161-A867-8A46-9470-4B495EF20795}"/>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1219994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0A97B-4198-144F-97BF-2449827F4023}"/>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FD4F5AB-2292-1F41-B665-8C3DF70F3ACC}"/>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4" name="Footer Placeholder 3">
            <a:extLst>
              <a:ext uri="{FF2B5EF4-FFF2-40B4-BE49-F238E27FC236}">
                <a16:creationId xmlns:a16="http://schemas.microsoft.com/office/drawing/2014/main" id="{F975DF89-2EC4-8046-AD28-B77C3593FB34}"/>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5" name="Slide Number Placeholder 4">
            <a:extLst>
              <a:ext uri="{FF2B5EF4-FFF2-40B4-BE49-F238E27FC236}">
                <a16:creationId xmlns:a16="http://schemas.microsoft.com/office/drawing/2014/main" id="{A6F74EC6-73B8-534E-8B77-CE42C8152A95}"/>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3417108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AF654-4FDA-1F49-BD3A-27EA52954D0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292C7AE0-5C45-B549-822A-5297A8411D1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EB75C8A-B0E0-DD45-8F16-0FA8D8FB003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A70DFE5-98A6-8F4E-A544-69144B47F87D}"/>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6" name="Footer Placeholder 5">
            <a:extLst>
              <a:ext uri="{FF2B5EF4-FFF2-40B4-BE49-F238E27FC236}">
                <a16:creationId xmlns:a16="http://schemas.microsoft.com/office/drawing/2014/main" id="{19CD1533-5E63-B740-8A36-B29960B7F667}"/>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A00F822E-3322-5847-8BA9-C244DA1ABE1F}"/>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2021576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041-C148-E84B-836B-E037BCCA1FE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A75D008-E154-2E48-B20A-FB6B457C3C6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C422176-1C4A-5C4C-B297-7EB5FB7535E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51DA34E-3EB6-704C-AF7A-D25F397ED54E}"/>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6" name="Footer Placeholder 5">
            <a:extLst>
              <a:ext uri="{FF2B5EF4-FFF2-40B4-BE49-F238E27FC236}">
                <a16:creationId xmlns:a16="http://schemas.microsoft.com/office/drawing/2014/main" id="{DCE9D187-EC78-6740-BFC7-898B315153C8}"/>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E0475F41-45AD-BA44-AA6A-E68CC8BEAFE6}"/>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2171784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E7217-BF18-5842-8490-C3A25B8A1368}"/>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D3EAF89-2F6F-0C47-A6E6-A5D6E671E73D}"/>
              </a:ext>
            </a:extLst>
          </p:cNvPr>
          <p:cNvSpPr>
            <a:spLocks noGrp="1"/>
          </p:cNvSpPr>
          <p:nvPr>
            <p:ph type="body" orient="vert" idx="1"/>
          </p:nvPr>
        </p:nvSpPr>
        <p:spPr>
          <a:xfrm>
            <a:off x="838200" y="1825625"/>
            <a:ext cx="105156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C8A7F3D-AFA3-4D48-8805-B3522C970715}"/>
              </a:ext>
            </a:extLst>
          </p:cNvPr>
          <p:cNvSpPr>
            <a:spLocks noGrp="1"/>
          </p:cNvSpPr>
          <p:nvPr>
            <p:ph type="dt" sz="half" idx="10"/>
          </p:nvPr>
        </p:nvSpPr>
        <p:spPr>
          <a:xfrm>
            <a:off x="838200" y="6356350"/>
            <a:ext cx="2743200" cy="365125"/>
          </a:xfrm>
          <a:prstGeom prst="rect">
            <a:avLst/>
          </a:prstGeom>
        </p:spPr>
        <p:txBody>
          <a:bodyPr/>
          <a:lstStyle/>
          <a:p>
            <a:fld id="{8BC1247F-2DE8-CC44-8ECD-3989D5D66822}" type="datetimeFigureOut">
              <a:rPr lang="en-US" smtClean="0"/>
              <a:t>4/30/24</a:t>
            </a:fld>
            <a:endParaRPr lang="en-US" dirty="0"/>
          </a:p>
        </p:txBody>
      </p:sp>
      <p:sp>
        <p:nvSpPr>
          <p:cNvPr id="5" name="Footer Placeholder 4">
            <a:extLst>
              <a:ext uri="{FF2B5EF4-FFF2-40B4-BE49-F238E27FC236}">
                <a16:creationId xmlns:a16="http://schemas.microsoft.com/office/drawing/2014/main" id="{A04F82B3-3072-2441-B8E9-8C80F1D2FAEA}"/>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D84918DB-151F-9B45-9681-B0089BCA80D2}"/>
              </a:ext>
            </a:extLst>
          </p:cNvPr>
          <p:cNvSpPr>
            <a:spLocks noGrp="1"/>
          </p:cNvSpPr>
          <p:nvPr>
            <p:ph type="sldNum" sz="quarter" idx="12"/>
          </p:nvPr>
        </p:nvSpPr>
        <p:spPr>
          <a:xfrm>
            <a:off x="8610600" y="6356350"/>
            <a:ext cx="2743200" cy="365125"/>
          </a:xfrm>
          <a:prstGeom prst="rect">
            <a:avLst/>
          </a:prstGeom>
        </p:spPr>
        <p:txBody>
          <a:bodyPr/>
          <a:lstStyle/>
          <a:p>
            <a:fld id="{FD7072D2-F999-3646-A659-54FBF12B3CDB}" type="slidenum">
              <a:rPr lang="en-US" smtClean="0"/>
              <a:t>‹#›</a:t>
            </a:fld>
            <a:endParaRPr lang="en-US" dirty="0"/>
          </a:p>
        </p:txBody>
      </p:sp>
    </p:spTree>
    <p:extLst>
      <p:ext uri="{BB962C8B-B14F-4D97-AF65-F5344CB8AC3E}">
        <p14:creationId xmlns:p14="http://schemas.microsoft.com/office/powerpoint/2010/main" val="4033430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91841E0-D35A-D546-9084-51E4493639EC}"/>
              </a:ext>
            </a:extLst>
          </p:cNvPr>
          <p:cNvSpPr/>
          <p:nvPr userDrawn="1"/>
        </p:nvSpPr>
        <p:spPr>
          <a:xfrm>
            <a:off x="0" y="0"/>
            <a:ext cx="12192000" cy="685800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B8B2D"/>
              </a:solidFill>
            </a:endParaRPr>
          </a:p>
        </p:txBody>
      </p:sp>
    </p:spTree>
    <p:extLst>
      <p:ext uri="{BB962C8B-B14F-4D97-AF65-F5344CB8AC3E}">
        <p14:creationId xmlns:p14="http://schemas.microsoft.com/office/powerpoint/2010/main" val="18407905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E074D3-4861-3A47-B2FA-1ACB4081C3C1}"/>
              </a:ext>
            </a:extLst>
          </p:cNvPr>
          <p:cNvSpPr/>
          <p:nvPr userDrawn="1"/>
        </p:nvSpPr>
        <p:spPr>
          <a:xfrm>
            <a:off x="0" y="0"/>
            <a:ext cx="12192000" cy="685800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B8B2D"/>
              </a:solidFill>
            </a:endParaRPr>
          </a:p>
        </p:txBody>
      </p:sp>
      <p:sp>
        <p:nvSpPr>
          <p:cNvPr id="8" name="Rectangle 7">
            <a:extLst>
              <a:ext uri="{FF2B5EF4-FFF2-40B4-BE49-F238E27FC236}">
                <a16:creationId xmlns:a16="http://schemas.microsoft.com/office/drawing/2014/main" id="{1240291C-4621-0343-9B2F-A295FDCE2FD9}"/>
              </a:ext>
            </a:extLst>
          </p:cNvPr>
          <p:cNvSpPr/>
          <p:nvPr userDrawn="1"/>
        </p:nvSpPr>
        <p:spPr>
          <a:xfrm>
            <a:off x="469900" y="469900"/>
            <a:ext cx="11245850" cy="591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B8B2D"/>
              </a:solidFill>
            </a:endParaRPr>
          </a:p>
        </p:txBody>
      </p:sp>
      <p:pic>
        <p:nvPicPr>
          <p:cNvPr id="24" name="Picture 23" descr="Background pattern&#10;&#10;Description automatically generated">
            <a:extLst>
              <a:ext uri="{FF2B5EF4-FFF2-40B4-BE49-F238E27FC236}">
                <a16:creationId xmlns:a16="http://schemas.microsoft.com/office/drawing/2014/main" id="{23E4C87E-58B8-DB4D-90CA-79371FD8118B}"/>
              </a:ext>
            </a:extLst>
          </p:cNvPr>
          <p:cNvPicPr>
            <a:picLocks noChangeAspect="1"/>
          </p:cNvPicPr>
          <p:nvPr userDrawn="1"/>
        </p:nvPicPr>
        <p:blipFill rotWithShape="1">
          <a:blip r:embed="rId13" cstate="screen">
            <a:alphaModFix amt="52000"/>
            <a:extLst>
              <a:ext uri="{28A0092B-C50C-407E-A947-70E740481C1C}">
                <a14:useLocalDpi xmlns:a14="http://schemas.microsoft.com/office/drawing/2010/main"/>
              </a:ext>
            </a:extLst>
          </a:blip>
          <a:srcRect/>
          <a:stretch/>
        </p:blipFill>
        <p:spPr>
          <a:xfrm>
            <a:off x="0" y="1738744"/>
            <a:ext cx="12192000" cy="3380511"/>
          </a:xfrm>
          <a:prstGeom prst="rect">
            <a:avLst/>
          </a:prstGeom>
        </p:spPr>
      </p:pic>
    </p:spTree>
    <p:extLst>
      <p:ext uri="{BB962C8B-B14F-4D97-AF65-F5344CB8AC3E}">
        <p14:creationId xmlns:p14="http://schemas.microsoft.com/office/powerpoint/2010/main" val="668918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b="1" i="0" kern="1200">
          <a:solidFill>
            <a:srgbClr val="363636"/>
          </a:solidFill>
          <a:latin typeface="Arial Black" panose="020B0604020202020204" pitchFamily="34" charset="0"/>
          <a:ea typeface="+mj-ea"/>
          <a:cs typeface="Arial Black" panose="020B0604020202020204" pitchFamily="34" charset="0"/>
        </a:defRPr>
      </a:lvl1pPr>
    </p:titleStyle>
    <p:bodyStyle>
      <a:lvl1pPr marL="0" indent="0" algn="l" defTabSz="914400" rtl="0" eaLnBrk="1" latinLnBrk="0" hangingPunct="1">
        <a:lnSpc>
          <a:spcPct val="90000"/>
        </a:lnSpc>
        <a:spcBef>
          <a:spcPts val="1000"/>
        </a:spcBef>
        <a:buFontTx/>
        <a:buNone/>
        <a:defRPr sz="2800" b="0" i="0" kern="1200">
          <a:solidFill>
            <a:srgbClr val="36363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63636"/>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6363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6363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6363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8071B67-6C17-FF45-B74E-41C4999E2CE6}"/>
              </a:ext>
            </a:extLst>
          </p:cNvPr>
          <p:cNvSpPr/>
          <p:nvPr userDrawn="1"/>
        </p:nvSpPr>
        <p:spPr>
          <a:xfrm>
            <a:off x="0" y="0"/>
            <a:ext cx="12192000" cy="685800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B8B2D"/>
              </a:solidFill>
            </a:endParaRPr>
          </a:p>
        </p:txBody>
      </p:sp>
      <p:sp>
        <p:nvSpPr>
          <p:cNvPr id="8" name="Rectangle 7">
            <a:extLst>
              <a:ext uri="{FF2B5EF4-FFF2-40B4-BE49-F238E27FC236}">
                <a16:creationId xmlns:a16="http://schemas.microsoft.com/office/drawing/2014/main" id="{CEAA926F-92D8-FF44-A758-3F1ED814A282}"/>
              </a:ext>
            </a:extLst>
          </p:cNvPr>
          <p:cNvSpPr/>
          <p:nvPr userDrawn="1"/>
        </p:nvSpPr>
        <p:spPr>
          <a:xfrm>
            <a:off x="469900" y="469900"/>
            <a:ext cx="11245850" cy="59182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B8B2D"/>
              </a:solidFill>
            </a:endParaRPr>
          </a:p>
        </p:txBody>
      </p:sp>
    </p:spTree>
    <p:extLst>
      <p:ext uri="{BB962C8B-B14F-4D97-AF65-F5344CB8AC3E}">
        <p14:creationId xmlns:p14="http://schemas.microsoft.com/office/powerpoint/2010/main" val="29107507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8.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1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moneymules.co.uk/what-is-a-money-mule/" TargetMode="Externa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jpeg"/><Relationship Id="rId10" Type="http://schemas.openxmlformats.org/officeDocument/2006/relationships/image" Target="../media/image39.jpeg"/><Relationship Id="rId4" Type="http://schemas.openxmlformats.org/officeDocument/2006/relationships/image" Target="../media/image33.png"/><Relationship Id="rId9"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hyperlink" Target="mailto:george@gmail.com" TargetMode="External"/><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hyperlink" Target="http://www.planeteryfinancial.ltd.com/"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hyperlink" Target="https://www.youtube.com/watch?v=z711PEuHc5s" TargetMode="External"/><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attern">
            <a:extLst>
              <a:ext uri="{FF2B5EF4-FFF2-40B4-BE49-F238E27FC236}">
                <a16:creationId xmlns:a16="http://schemas.microsoft.com/office/drawing/2014/main" id="{EC14BD08-79C8-864D-AB4A-26D9B567BAE5}"/>
              </a:ext>
              <a:ext uri="{C183D7F6-B498-43B3-948B-1728B52AA6E4}">
                <adec:decorative xmlns:adec="http://schemas.microsoft.com/office/drawing/2017/decorative" val="1"/>
              </a:ext>
            </a:extLst>
          </p:cNvPr>
          <p:cNvPicPr>
            <a:picLocks noChangeAspect="1"/>
          </p:cNvPicPr>
          <p:nvPr/>
        </p:nvPicPr>
        <p:blipFill>
          <a:blip r:embed="rId2" cstate="screen">
            <a:alphaModFix amt="52000"/>
            <a:extLst>
              <a:ext uri="{28A0092B-C50C-407E-A947-70E740481C1C}">
                <a14:useLocalDpi xmlns:a14="http://schemas.microsoft.com/office/drawing/2010/main"/>
              </a:ext>
            </a:extLst>
          </a:blip>
          <a:stretch>
            <a:fillRect/>
          </a:stretch>
        </p:blipFill>
        <p:spPr>
          <a:xfrm>
            <a:off x="0" y="2318166"/>
            <a:ext cx="12192000" cy="3335971"/>
          </a:xfrm>
          <a:prstGeom prst="rect">
            <a:avLst/>
          </a:prstGeom>
        </p:spPr>
      </p:pic>
      <p:sp>
        <p:nvSpPr>
          <p:cNvPr id="2" name="Title 1">
            <a:extLst>
              <a:ext uri="{FF2B5EF4-FFF2-40B4-BE49-F238E27FC236}">
                <a16:creationId xmlns:a16="http://schemas.microsoft.com/office/drawing/2014/main" id="{37FF30D0-C15D-994A-8C35-D921C85FA694}"/>
              </a:ext>
            </a:extLst>
          </p:cNvPr>
          <p:cNvSpPr>
            <a:spLocks noGrp="1"/>
          </p:cNvSpPr>
          <p:nvPr>
            <p:ph type="ctrTitle"/>
          </p:nvPr>
        </p:nvSpPr>
        <p:spPr>
          <a:xfrm>
            <a:off x="0" y="212328"/>
            <a:ext cx="12192000" cy="1206035"/>
          </a:xfrm>
        </p:spPr>
        <p:txBody>
          <a:bodyPr anchor="ctr" anchorCtr="1"/>
          <a:lstStyle/>
          <a:p>
            <a:r>
              <a:rPr lang="cy-GB" sz="5800" b="1" dirty="0">
                <a:solidFill>
                  <a:srgbClr val="363636"/>
                </a:solidFill>
                <a:latin typeface="Arial Black" panose="020B0604020202020204" pitchFamily="34" charset="0"/>
                <a:cs typeface="Arial Black" panose="020B0604020202020204" pitchFamily="34" charset="0"/>
              </a:rPr>
              <a:t>Mulod Arian</a:t>
            </a:r>
          </a:p>
        </p:txBody>
      </p:sp>
      <p:sp>
        <p:nvSpPr>
          <p:cNvPr id="8" name="TextBox 7">
            <a:extLst>
              <a:ext uri="{FF2B5EF4-FFF2-40B4-BE49-F238E27FC236}">
                <a16:creationId xmlns:a16="http://schemas.microsoft.com/office/drawing/2014/main" id="{001DBC9F-4523-C947-80E0-2E5CE1FBD8AE}"/>
              </a:ext>
            </a:extLst>
          </p:cNvPr>
          <p:cNvSpPr txBox="1"/>
          <p:nvPr/>
        </p:nvSpPr>
        <p:spPr>
          <a:xfrm>
            <a:off x="0" y="1264898"/>
            <a:ext cx="12192000" cy="369332"/>
          </a:xfrm>
          <a:prstGeom prst="rect">
            <a:avLst/>
          </a:prstGeom>
          <a:noFill/>
        </p:spPr>
        <p:txBody>
          <a:bodyPr wrap="square" rtlCol="0">
            <a:spAutoFit/>
          </a:bodyPr>
          <a:lstStyle/>
          <a:p>
            <a:pPr algn="ctr"/>
            <a:r>
              <a:rPr lang="cy-GB" b="1" u="none" strike="noStrike" dirty="0">
                <a:solidFill>
                  <a:srgbClr val="363636"/>
                </a:solidFill>
                <a:effectLst/>
                <a:latin typeface="Arial" panose="020B0604020202020204" pitchFamily="34" charset="0"/>
                <a:cs typeface="Arial" panose="020B0604020202020204" pitchFamily="34" charset="0"/>
              </a:rPr>
              <a:t>Uwchradd (Blynyddoedd 7 - 9)</a:t>
            </a:r>
            <a:endParaRPr lang="cy-GB" b="1" dirty="0">
              <a:solidFill>
                <a:srgbClr val="363636"/>
              </a:solidFill>
              <a:latin typeface="Arial" panose="020B0604020202020204" pitchFamily="34" charset="0"/>
              <a:cs typeface="Arial" panose="020B0604020202020204" pitchFamily="34" charset="0"/>
            </a:endParaRPr>
          </a:p>
        </p:txBody>
      </p:sp>
      <p:pic>
        <p:nvPicPr>
          <p:cNvPr id="10" name="Phone">
            <a:extLst>
              <a:ext uri="{FF2B5EF4-FFF2-40B4-BE49-F238E27FC236}">
                <a16:creationId xmlns:a16="http://schemas.microsoft.com/office/drawing/2014/main" id="{C176749B-2FF8-3E43-A10D-4BB72D079AD6}"/>
              </a:ext>
              <a:ext uri="{C183D7F6-B498-43B3-948B-1728B52AA6E4}">
                <adec:decorative xmlns:adec="http://schemas.microsoft.com/office/drawing/2017/decorative" val="1"/>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a:stretch/>
        </p:blipFill>
        <p:spPr>
          <a:xfrm>
            <a:off x="4196192" y="2090249"/>
            <a:ext cx="3798896" cy="3798894"/>
          </a:xfrm>
          <a:prstGeom prst="ellipse">
            <a:avLst/>
          </a:prstGeom>
          <a:ln w="57150">
            <a:solidFill>
              <a:schemeClr val="bg1"/>
            </a:solidFill>
          </a:ln>
        </p:spPr>
      </p:pic>
      <p:pic>
        <p:nvPicPr>
          <p:cNvPr id="3" name="Picture 2" descr="A blue and green card with white text&#10;&#10;Description automatically generated">
            <a:extLst>
              <a:ext uri="{FF2B5EF4-FFF2-40B4-BE49-F238E27FC236}">
                <a16:creationId xmlns:a16="http://schemas.microsoft.com/office/drawing/2014/main" id="{36301C57-010B-FE49-A54E-1E712FD8D5DB}"/>
              </a:ext>
            </a:extLst>
          </p:cNvPr>
          <p:cNvPicPr>
            <a:picLocks noChangeAspect="1"/>
          </p:cNvPicPr>
          <p:nvPr/>
        </p:nvPicPr>
        <p:blipFill>
          <a:blip r:embed="rId4"/>
          <a:stretch>
            <a:fillRect/>
          </a:stretch>
        </p:blipFill>
        <p:spPr>
          <a:xfrm>
            <a:off x="9574403" y="198609"/>
            <a:ext cx="2311816" cy="1753220"/>
          </a:xfrm>
          <a:prstGeom prst="rect">
            <a:avLst/>
          </a:prstGeom>
        </p:spPr>
      </p:pic>
      <p:sp>
        <p:nvSpPr>
          <p:cNvPr id="4" name="Rectangle 3">
            <a:extLst>
              <a:ext uri="{FF2B5EF4-FFF2-40B4-BE49-F238E27FC236}">
                <a16:creationId xmlns:a16="http://schemas.microsoft.com/office/drawing/2014/main" id="{FB97F58F-50C9-0F13-0372-14E58F0188BB}"/>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Logos">
            <a:extLst>
              <a:ext uri="{FF2B5EF4-FFF2-40B4-BE49-F238E27FC236}">
                <a16:creationId xmlns:a16="http://schemas.microsoft.com/office/drawing/2014/main" id="{9449F5F4-9D51-46B3-961D-B87CB39BDCE8}"/>
              </a:ext>
              <a:ext uri="{C183D7F6-B498-43B3-948B-1728B52AA6E4}">
                <adec:decorative xmlns:adec="http://schemas.microsoft.com/office/drawing/2017/decorative" val="1"/>
              </a:ext>
            </a:extLst>
          </p:cNvPr>
          <p:cNvPicPr>
            <a:picLocks noChangeAspect="1"/>
          </p:cNvPicPr>
          <p:nvPr/>
        </p:nvPicPr>
        <p:blipFill rotWithShape="1">
          <a:blip r:embed="rId5">
            <a:extLst>
              <a:ext uri="{28A0092B-C50C-407E-A947-70E740481C1C}">
                <a14:useLocalDpi xmlns:a14="http://schemas.microsoft.com/office/drawing/2010/main"/>
              </a:ext>
            </a:extLst>
          </a:blip>
          <a:srcRect l="46222"/>
          <a:stretch/>
        </p:blipFill>
        <p:spPr>
          <a:xfrm>
            <a:off x="10274300" y="6209688"/>
            <a:ext cx="1611919" cy="472763"/>
          </a:xfrm>
          <a:prstGeom prst="rect">
            <a:avLst/>
          </a:prstGeom>
        </p:spPr>
      </p:pic>
      <p:pic>
        <p:nvPicPr>
          <p:cNvPr id="6" name="Picture 5" descr="A blue letter on a black background&#10;&#10;Description automatically generated">
            <a:extLst>
              <a:ext uri="{FF2B5EF4-FFF2-40B4-BE49-F238E27FC236}">
                <a16:creationId xmlns:a16="http://schemas.microsoft.com/office/drawing/2014/main" id="{26CF4415-6D4F-AA95-8679-55979B0AED6F}"/>
              </a:ext>
            </a:extLst>
          </p:cNvPr>
          <p:cNvPicPr>
            <a:picLocks noChangeAspect="1"/>
          </p:cNvPicPr>
          <p:nvPr/>
        </p:nvPicPr>
        <p:blipFill>
          <a:blip r:embed="rId6"/>
          <a:stretch>
            <a:fillRect/>
          </a:stretch>
        </p:blipFill>
        <p:spPr>
          <a:xfrm>
            <a:off x="8528341" y="6269145"/>
            <a:ext cx="1536883" cy="373628"/>
          </a:xfrm>
          <a:prstGeom prst="rect">
            <a:avLst/>
          </a:prstGeom>
        </p:spPr>
      </p:pic>
      <p:pic>
        <p:nvPicPr>
          <p:cNvPr id="7" name="Logo">
            <a:extLst>
              <a:ext uri="{FF2B5EF4-FFF2-40B4-BE49-F238E27FC236}">
                <a16:creationId xmlns:a16="http://schemas.microsoft.com/office/drawing/2014/main" id="{B176A83A-3C4A-BBB8-7AD3-6C0DE6A0A50D}"/>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429331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D7E3A0E-F59C-5542-80A3-28488A6CEAEE}"/>
              </a:ext>
              <a:ext uri="{C183D7F6-B498-43B3-948B-1728B52AA6E4}">
                <adec:decorative xmlns:adec="http://schemas.microsoft.com/office/drawing/2017/decorative" val="0"/>
              </a:ext>
            </a:extLst>
          </p:cNvPr>
          <p:cNvSpPr txBox="1">
            <a:spLocks noGrp="1"/>
          </p:cNvSpPr>
          <p:nvPr>
            <p:ph type="title" idx="4294967295"/>
          </p:nvPr>
        </p:nvSpPr>
        <p:spPr>
          <a:xfrm>
            <a:off x="0" y="709054"/>
            <a:ext cx="12191999"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0" b="1" i="0" u="none" strike="noStrike" kern="1200" cap="none" spc="0" normalizeH="0" baseline="0" noProof="0" dirty="0" err="1">
                <a:ln>
                  <a:noFill/>
                </a:ln>
                <a:solidFill>
                  <a:srgbClr val="363636"/>
                </a:solidFill>
                <a:effectLst/>
                <a:uLnTx/>
                <a:uFillTx/>
                <a:latin typeface="Arial" panose="020B0604020202020204" pitchFamily="34" charset="0"/>
                <a:ea typeface="+mn-ea"/>
                <a:cs typeface="Arial" panose="020B0604020202020204" pitchFamily="34" charset="0"/>
              </a:rPr>
              <a:t>Trafodaeth</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 </a:t>
            </a:r>
            <a:r>
              <a:rPr kumimoji="0" lang="en-GB" sz="3000" b="1" i="0" u="none" strike="noStrike" kern="1200" cap="none" spc="0" normalizeH="0" baseline="0" noProof="0" dirty="0" err="1">
                <a:ln>
                  <a:noFill/>
                </a:ln>
                <a:solidFill>
                  <a:srgbClr val="363636"/>
                </a:solidFill>
                <a:effectLst/>
                <a:uLnTx/>
                <a:uFillTx/>
                <a:latin typeface="Arial" panose="020B0604020202020204" pitchFamily="34" charset="0"/>
                <a:ea typeface="+mn-ea"/>
                <a:cs typeface="Arial" panose="020B0604020202020204" pitchFamily="34" charset="0"/>
              </a:rPr>
              <a:t>Bellach</a:t>
            </a:r>
            <a:endPar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AC324B3C-9A9D-3B4A-BD42-6C1550125D68}"/>
              </a:ext>
            </a:extLst>
          </p:cNvPr>
          <p:cNvSpPr txBox="1"/>
          <p:nvPr/>
        </p:nvSpPr>
        <p:spPr>
          <a:xfrm>
            <a:off x="1373494" y="2145369"/>
            <a:ext cx="4951892" cy="3057247"/>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 ddylai Josh agor y cyfrif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cryptoarian</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a throsglwyddo’r arian?</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O ble mae'r arian wedi dod?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I ble mae'r arian yn mynd?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Beth yw eich barn chi?</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Dewch i ni gael pleidlais! </a:t>
            </a:r>
          </a:p>
        </p:txBody>
      </p:sp>
      <p:pic>
        <p:nvPicPr>
          <p:cNvPr id="11" name="Question mark">
            <a:extLst>
              <a:ext uri="{FF2B5EF4-FFF2-40B4-BE49-F238E27FC236}">
                <a16:creationId xmlns:a16="http://schemas.microsoft.com/office/drawing/2014/main" id="{E24EA485-2AFC-0B4D-B2B2-F4B0760C9318}"/>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81870" y="1639935"/>
            <a:ext cx="4068117" cy="4068117"/>
          </a:xfrm>
          <a:prstGeom prst="rect">
            <a:avLst/>
          </a:prstGeom>
        </p:spPr>
      </p:pic>
    </p:spTree>
    <p:extLst>
      <p:ext uri="{BB962C8B-B14F-4D97-AF65-F5344CB8AC3E}">
        <p14:creationId xmlns:p14="http://schemas.microsoft.com/office/powerpoint/2010/main" val="3363432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FD3208E-6E4B-7249-8D5D-3ED2239A7EEB}"/>
              </a:ext>
            </a:extLst>
          </p:cNvPr>
          <p:cNvSpPr txBox="1"/>
          <p:nvPr/>
        </p:nvSpPr>
        <p:spPr>
          <a:xfrm>
            <a:off x="1374152" y="1240114"/>
            <a:ext cx="5234038" cy="4349909"/>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cs typeface="Arial" panose="020B0604020202020204" pitchFamily="34" charset="0"/>
              </a:rPr>
              <a:t>Mae Josh yn agor y cyfrif </a:t>
            </a:r>
            <a:r>
              <a:rPr lang="cy-GB" sz="2100" b="1" dirty="0" err="1">
                <a:solidFill>
                  <a:srgbClr val="363636"/>
                </a:solidFill>
                <a:latin typeface="Arial" panose="020B0604020202020204" pitchFamily="34" charset="0"/>
                <a:cs typeface="Arial" panose="020B0604020202020204" pitchFamily="34" charset="0"/>
              </a:rPr>
              <a:t>cryptoarian</a:t>
            </a:r>
            <a:r>
              <a:rPr lang="cy-GB" sz="2100" b="1" dirty="0">
                <a:solidFill>
                  <a:srgbClr val="363636"/>
                </a:solidFill>
                <a:latin typeface="Arial" panose="020B0604020202020204" pitchFamily="34" charset="0"/>
                <a:cs typeface="Arial" panose="020B0604020202020204" pitchFamily="34" charset="0"/>
              </a:rPr>
              <a:t>…</a:t>
            </a:r>
          </a:p>
          <a:p>
            <a:pPr>
              <a:spcBef>
                <a:spcPts val="2000"/>
              </a:spcBef>
            </a:pPr>
            <a:r>
              <a:rPr lang="cy-GB" sz="2100" b="1" dirty="0">
                <a:solidFill>
                  <a:srgbClr val="363636"/>
                </a:solidFill>
                <a:latin typeface="Arial" panose="020B0604020202020204" pitchFamily="34" charset="0"/>
                <a:cs typeface="Arial" panose="020B0604020202020204" pitchFamily="34" charset="0"/>
              </a:rPr>
              <a:t>Yn fuan iawn, mae £2,000 yn cyrraedd ei gyfrif banc.</a:t>
            </a:r>
          </a:p>
          <a:p>
            <a:pPr>
              <a:spcBef>
                <a:spcPts val="2000"/>
              </a:spcBef>
            </a:pPr>
            <a:r>
              <a:rPr lang="cy-GB" sz="2100" b="1" dirty="0">
                <a:solidFill>
                  <a:srgbClr val="363636"/>
                </a:solidFill>
                <a:latin typeface="Arial" panose="020B0604020202020204" pitchFamily="34" charset="0"/>
                <a:cs typeface="Arial" panose="020B0604020202020204" pitchFamily="34" charset="0"/>
              </a:rPr>
              <a:t>Mae'n rhaid iddo drosglwyddo £1,800 i'r cyfrif </a:t>
            </a:r>
            <a:r>
              <a:rPr lang="cy-GB" sz="2100" b="1" dirty="0" err="1">
                <a:solidFill>
                  <a:srgbClr val="363636"/>
                </a:solidFill>
                <a:latin typeface="Arial" panose="020B0604020202020204" pitchFamily="34" charset="0"/>
                <a:cs typeface="Arial" panose="020B0604020202020204" pitchFamily="34" charset="0"/>
              </a:rPr>
              <a:t>cryptoarian</a:t>
            </a:r>
            <a:r>
              <a:rPr lang="cy-GB" sz="2100" b="1" dirty="0">
                <a:solidFill>
                  <a:srgbClr val="363636"/>
                </a:solidFill>
                <a:latin typeface="Arial" panose="020B0604020202020204" pitchFamily="34" charset="0"/>
                <a:cs typeface="Arial" panose="020B0604020202020204" pitchFamily="34" charset="0"/>
              </a:rPr>
              <a:t> newydd.</a:t>
            </a:r>
          </a:p>
          <a:p>
            <a:pPr>
              <a:spcBef>
                <a:spcPts val="2000"/>
              </a:spcBef>
            </a:pPr>
            <a:r>
              <a:rPr lang="cy-GB" sz="2100" b="1" dirty="0" err="1">
                <a:solidFill>
                  <a:srgbClr val="363636"/>
                </a:solidFill>
                <a:latin typeface="Arial" panose="020B0604020202020204" pitchFamily="34" charset="0"/>
                <a:cs typeface="Arial" panose="020B0604020202020204" pitchFamily="34" charset="0"/>
              </a:rPr>
              <a:t>Hmm</a:t>
            </a:r>
            <a:r>
              <a:rPr lang="cy-GB" sz="2100" b="1" dirty="0">
                <a:solidFill>
                  <a:srgbClr val="363636"/>
                </a:solidFill>
                <a:latin typeface="Arial" panose="020B0604020202020204" pitchFamily="34" charset="0"/>
                <a:cs typeface="Arial" panose="020B0604020202020204" pitchFamily="34" charset="0"/>
              </a:rPr>
              <a:t>, dim </a:t>
            </a:r>
            <a:r>
              <a:rPr lang="cy-GB" sz="2100" b="1" dirty="0" err="1">
                <a:solidFill>
                  <a:srgbClr val="363636"/>
                </a:solidFill>
                <a:latin typeface="Arial" panose="020B0604020202020204" pitchFamily="34" charset="0"/>
                <a:cs typeface="Arial" panose="020B0604020202020204" pitchFamily="34" charset="0"/>
              </a:rPr>
              <a:t>cweit</a:t>
            </a:r>
            <a:r>
              <a:rPr lang="cy-GB" sz="2100" b="1" dirty="0">
                <a:solidFill>
                  <a:srgbClr val="363636"/>
                </a:solidFill>
                <a:latin typeface="Arial" panose="020B0604020202020204" pitchFamily="34" charset="0"/>
                <a:cs typeface="Arial" panose="020B0604020202020204" pitchFamily="34" charset="0"/>
              </a:rPr>
              <a:t> y £500 yr wythnos roedd Josh yn ei ddisgwyl.</a:t>
            </a:r>
          </a:p>
          <a:p>
            <a:pPr>
              <a:spcBef>
                <a:spcPts val="2000"/>
              </a:spcBef>
            </a:pPr>
            <a:r>
              <a:rPr lang="cy-GB" sz="2100" b="1" dirty="0">
                <a:solidFill>
                  <a:srgbClr val="363636"/>
                </a:solidFill>
                <a:latin typeface="Arial" panose="020B0604020202020204" pitchFamily="34" charset="0"/>
                <a:cs typeface="Arial" panose="020B0604020202020204" pitchFamily="34" charset="0"/>
              </a:rPr>
              <a:t>Mae'n werth cwestiynu, gan nad yw'r </a:t>
            </a:r>
            <a:r>
              <a:rPr lang="cy-GB" sz="2100" b="1" dirty="0" err="1">
                <a:solidFill>
                  <a:srgbClr val="363636"/>
                </a:solidFill>
                <a:latin typeface="Arial" panose="020B0604020202020204" pitchFamily="34" charset="0"/>
                <a:cs typeface="Arial" panose="020B0604020202020204" pitchFamily="34" charset="0"/>
              </a:rPr>
              <a:t>recriwtiwr</a:t>
            </a:r>
            <a:r>
              <a:rPr lang="cy-GB" sz="2100" b="1" dirty="0">
                <a:solidFill>
                  <a:srgbClr val="363636"/>
                </a:solidFill>
                <a:latin typeface="Arial" panose="020B0604020202020204" pitchFamily="34" charset="0"/>
                <a:cs typeface="Arial" panose="020B0604020202020204" pitchFamily="34" charset="0"/>
              </a:rPr>
              <a:t> yn anrhydeddu telerau'r cynnig swydd.</a:t>
            </a:r>
            <a:endPar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endParaRPr>
          </a:p>
        </p:txBody>
      </p:sp>
      <p:grpSp>
        <p:nvGrpSpPr>
          <p:cNvPr id="3" name="Money">
            <a:extLst>
              <a:ext uri="{FF2B5EF4-FFF2-40B4-BE49-F238E27FC236}">
                <a16:creationId xmlns:a16="http://schemas.microsoft.com/office/drawing/2014/main" id="{487D8595-7CA1-7F4F-BD11-C9DD95DD5F87}"/>
              </a:ext>
              <a:ext uri="{C183D7F6-B498-43B3-948B-1728B52AA6E4}">
                <adec:decorative xmlns:adec="http://schemas.microsoft.com/office/drawing/2017/decorative" val="1"/>
              </a:ext>
            </a:extLst>
          </p:cNvPr>
          <p:cNvGrpSpPr/>
          <p:nvPr/>
        </p:nvGrpSpPr>
        <p:grpSpPr>
          <a:xfrm>
            <a:off x="7334044" y="1125538"/>
            <a:ext cx="3000152" cy="4564527"/>
            <a:chOff x="7831241" y="1072857"/>
            <a:chExt cx="3000152" cy="4564527"/>
          </a:xfrm>
        </p:grpSpPr>
        <p:pic>
          <p:nvPicPr>
            <p:cNvPr id="5" name="Money note" descr="Logo&#10;&#10;Description automatically generated">
              <a:extLst>
                <a:ext uri="{FF2B5EF4-FFF2-40B4-BE49-F238E27FC236}">
                  <a16:creationId xmlns:a16="http://schemas.microsoft.com/office/drawing/2014/main" id="{8F382CAB-74CB-0D4F-8F1C-FD48BB426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31241" y="1072857"/>
              <a:ext cx="2598471" cy="1782351"/>
            </a:xfrm>
            <a:prstGeom prst="rect">
              <a:avLst/>
            </a:prstGeom>
          </p:spPr>
        </p:pic>
        <p:pic>
          <p:nvPicPr>
            <p:cNvPr id="6" name="Money note" descr="Logo&#10;&#10;Description automatically generated">
              <a:extLst>
                <a:ext uri="{FF2B5EF4-FFF2-40B4-BE49-F238E27FC236}">
                  <a16:creationId xmlns:a16="http://schemas.microsoft.com/office/drawing/2014/main" id="{86EC583D-C6DB-3048-B496-96F5181E9B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45141">
              <a:off x="8232922" y="2427826"/>
              <a:ext cx="2598471" cy="1782351"/>
            </a:xfrm>
            <a:prstGeom prst="rect">
              <a:avLst/>
            </a:prstGeom>
          </p:spPr>
        </p:pic>
        <p:pic>
          <p:nvPicPr>
            <p:cNvPr id="7" name="Money note" descr="Logo&#10;&#10;Description automatically generated">
              <a:extLst>
                <a:ext uri="{FF2B5EF4-FFF2-40B4-BE49-F238E27FC236}">
                  <a16:creationId xmlns:a16="http://schemas.microsoft.com/office/drawing/2014/main" id="{09E8415D-9A17-954C-A267-F3B908ADD5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20358" y="3855033"/>
              <a:ext cx="2598471" cy="1782351"/>
            </a:xfrm>
            <a:prstGeom prst="rect">
              <a:avLst/>
            </a:prstGeom>
          </p:spPr>
        </p:pic>
      </p:grpSp>
      <p:sp>
        <p:nvSpPr>
          <p:cNvPr id="2" name="Title 1">
            <a:extLst>
              <a:ext uri="{FF2B5EF4-FFF2-40B4-BE49-F238E27FC236}">
                <a16:creationId xmlns:a16="http://schemas.microsoft.com/office/drawing/2014/main" id="{7119B130-7BCA-FC8A-938A-B00A7164D4CA}"/>
              </a:ext>
            </a:extLst>
          </p:cNvPr>
          <p:cNvSpPr>
            <a:spLocks noGrp="1"/>
          </p:cNvSpPr>
          <p:nvPr>
            <p:ph type="ctrTitle"/>
          </p:nvPr>
        </p:nvSpPr>
        <p:spPr>
          <a:xfrm>
            <a:off x="1524000" y="-212942"/>
            <a:ext cx="9144000" cy="212942"/>
          </a:xfrm>
        </p:spPr>
        <p:txBody>
          <a:bodyPr anchor="b"/>
          <a:lstStyle/>
          <a:p>
            <a:r>
              <a:rPr lang="en-GB" sz="800" b="0" dirty="0">
                <a:solidFill>
                  <a:schemeClr val="bg1"/>
                </a:solidFill>
              </a:rPr>
              <a:t>Slide 11</a:t>
            </a:r>
          </a:p>
        </p:txBody>
      </p:sp>
    </p:spTree>
    <p:extLst>
      <p:ext uri="{BB962C8B-B14F-4D97-AF65-F5344CB8AC3E}">
        <p14:creationId xmlns:p14="http://schemas.microsoft.com/office/powerpoint/2010/main" val="223926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071C0-E1E0-00EF-2730-B6CAFFA855CC}"/>
              </a:ext>
            </a:extLst>
          </p:cNvPr>
          <p:cNvSpPr>
            <a:spLocks noGrp="1"/>
          </p:cNvSpPr>
          <p:nvPr>
            <p:ph type="title" idx="4294967295"/>
          </p:nvPr>
        </p:nvSpPr>
        <p:spPr>
          <a:xfrm>
            <a:off x="838200" y="-136410"/>
            <a:ext cx="10515600" cy="136410"/>
          </a:xfrm>
          <a:prstGeom prst="rect">
            <a:avLst/>
          </a:prstGeom>
        </p:spPr>
        <p:txBody>
          <a:bodyPr anchor="b"/>
          <a:lstStyle/>
          <a:p>
            <a:pPr algn="ctr"/>
            <a:r>
              <a:rPr lang="en-GB" sz="800" dirty="0">
                <a:solidFill>
                  <a:schemeClr val="bg1"/>
                </a:solidFill>
              </a:rPr>
              <a:t>Slide 12</a:t>
            </a:r>
          </a:p>
        </p:txBody>
      </p:sp>
      <p:pic>
        <p:nvPicPr>
          <p:cNvPr id="4" name="Phone" descr="Screenshot mobile phone, with a message from Ritchiexx0098, which reads, Don't ask questions.&#10;We know where you live. We have your sensitive information.&#10;Don't cause trouble!">
            <a:extLst>
              <a:ext uri="{FF2B5EF4-FFF2-40B4-BE49-F238E27FC236}">
                <a16:creationId xmlns:a16="http://schemas.microsoft.com/office/drawing/2014/main" id="{5E50CF38-0744-B744-86FB-362B369CB0C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24690" y="759142"/>
            <a:ext cx="2752410" cy="5315542"/>
          </a:xfrm>
          <a:prstGeom prst="rect">
            <a:avLst/>
          </a:prstGeom>
        </p:spPr>
      </p:pic>
      <p:sp>
        <p:nvSpPr>
          <p:cNvPr id="6" name="TextBox 5">
            <a:extLst>
              <a:ext uri="{FF2B5EF4-FFF2-40B4-BE49-F238E27FC236}">
                <a16:creationId xmlns:a16="http://schemas.microsoft.com/office/drawing/2014/main" id="{D160C693-0294-2847-9AC3-AF0B29ED6F50}"/>
              </a:ext>
            </a:extLst>
          </p:cNvPr>
          <p:cNvSpPr txBox="1"/>
          <p:nvPr/>
        </p:nvSpPr>
        <p:spPr>
          <a:xfrm>
            <a:off x="6096000" y="2232856"/>
            <a:ext cx="5193456" cy="2462213"/>
          </a:xfrm>
          <a:prstGeom prst="rect">
            <a:avLst/>
          </a:prstGeom>
          <a:noFill/>
        </p:spPr>
        <p:txBody>
          <a:bodyPr wrap="square">
            <a:spAutoFit/>
          </a:bodyPr>
          <a:lstStyle/>
          <a:p>
            <a:pPr>
              <a:spcBef>
                <a:spcPts val="2000"/>
              </a:spcBef>
            </a:pPr>
            <a:r>
              <a:rPr lang="cy-GB" sz="2300" b="1" dirty="0">
                <a:solidFill>
                  <a:schemeClr val="bg1"/>
                </a:solidFill>
                <a:latin typeface="Arial" panose="020B0604020202020204" pitchFamily="34" charset="0"/>
                <a:ea typeface="Calibri" panose="020F0502020204030204" pitchFamily="34" charset="0"/>
                <a:cs typeface="Times New Roman" panose="02020603050405020304" pitchFamily="18" charset="0"/>
              </a:rPr>
              <a:t>Mae Josh yn rhewi. </a:t>
            </a:r>
          </a:p>
          <a:p>
            <a:pPr>
              <a:spcBef>
                <a:spcPts val="2000"/>
              </a:spcBef>
            </a:pPr>
            <a:r>
              <a:rPr lang="cy-GB" sz="2300" b="1" dirty="0">
                <a:solidFill>
                  <a:schemeClr val="bg1"/>
                </a:solidFill>
                <a:latin typeface="Arial" panose="020B0604020202020204" pitchFamily="34" charset="0"/>
                <a:ea typeface="Calibri" panose="020F0502020204030204" pitchFamily="34" charset="0"/>
                <a:cs typeface="Times New Roman" panose="02020603050405020304" pitchFamily="18" charset="0"/>
              </a:rPr>
              <a:t>Nid dyma roedd </a:t>
            </a:r>
            <a:r>
              <a:rPr lang="cy-GB" sz="2300" b="1" dirty="0" err="1">
                <a:solidFill>
                  <a:schemeClr val="bg1"/>
                </a:solidFill>
                <a:latin typeface="Arial" panose="020B0604020202020204" pitchFamily="34" charset="0"/>
                <a:ea typeface="Calibri" panose="020F0502020204030204" pitchFamily="34" charset="0"/>
                <a:cs typeface="Times New Roman" panose="02020603050405020304" pitchFamily="18" charset="0"/>
              </a:rPr>
              <a:t>e’n</a:t>
            </a:r>
            <a:r>
              <a:rPr lang="cy-GB" sz="2300" b="1" dirty="0">
                <a:solidFill>
                  <a:schemeClr val="bg1"/>
                </a:solidFill>
                <a:latin typeface="Arial" panose="020B0604020202020204" pitchFamily="34" charset="0"/>
                <a:ea typeface="Calibri" panose="020F0502020204030204" pitchFamily="34" charset="0"/>
                <a:cs typeface="Times New Roman" panose="02020603050405020304" pitchFamily="18" charset="0"/>
              </a:rPr>
              <a:t> ei ddisgwyl. </a:t>
            </a:r>
          </a:p>
          <a:p>
            <a:pPr>
              <a:spcBef>
                <a:spcPts val="2000"/>
              </a:spcBef>
            </a:pPr>
            <a:r>
              <a:rPr lang="cy-GB" sz="2300" b="1" dirty="0">
                <a:solidFill>
                  <a:schemeClr val="bg1"/>
                </a:solidFill>
                <a:latin typeface="Arial" panose="020B0604020202020204" pitchFamily="34" charset="0"/>
                <a:ea typeface="Calibri" panose="020F0502020204030204" pitchFamily="34" charset="0"/>
                <a:cs typeface="Times New Roman" panose="02020603050405020304" pitchFamily="18" charset="0"/>
              </a:rPr>
              <a:t>Gallai fod mewn </a:t>
            </a:r>
            <a:r>
              <a:rPr lang="cy-GB" sz="2300" b="1" dirty="0" err="1">
                <a:solidFill>
                  <a:schemeClr val="bg1"/>
                </a:solidFill>
                <a:latin typeface="Arial" panose="020B0604020202020204" pitchFamily="34" charset="0"/>
                <a:ea typeface="Calibri" panose="020F0502020204030204" pitchFamily="34" charset="0"/>
                <a:cs typeface="Times New Roman" panose="02020603050405020304" pitchFamily="18" charset="0"/>
              </a:rPr>
              <a:t>trwbwl</a:t>
            </a:r>
            <a:r>
              <a:rPr lang="cy-GB" sz="2300" b="1" dirty="0">
                <a:solidFill>
                  <a:schemeClr val="bg1"/>
                </a:solidFill>
                <a:latin typeface="Arial" panose="020B0604020202020204" pitchFamily="34" charset="0"/>
                <a:ea typeface="Calibri" panose="020F0502020204030204" pitchFamily="34" charset="0"/>
                <a:cs typeface="Times New Roman" panose="02020603050405020304" pitchFamily="18" charset="0"/>
              </a:rPr>
              <a:t>.</a:t>
            </a:r>
          </a:p>
          <a:p>
            <a:pPr>
              <a:spcBef>
                <a:spcPts val="2000"/>
              </a:spcBef>
            </a:pPr>
            <a:r>
              <a:rPr lang="cy-GB" sz="3500" b="1" dirty="0" err="1">
                <a:solidFill>
                  <a:schemeClr val="bg1"/>
                </a:solidFill>
                <a:latin typeface="Arial" panose="020B0604020202020204" pitchFamily="34" charset="0"/>
                <a:ea typeface="Calibri" panose="020F0502020204030204" pitchFamily="34" charset="0"/>
                <a:cs typeface="Times New Roman" panose="02020603050405020304" pitchFamily="18" charset="0"/>
              </a:rPr>
              <a:t>Trwbwl</a:t>
            </a:r>
            <a:r>
              <a:rPr lang="cy-GB" sz="3500" b="1" dirty="0">
                <a:solidFill>
                  <a:schemeClr val="bg1"/>
                </a:solidFill>
                <a:latin typeface="Arial" panose="020B0604020202020204" pitchFamily="34" charset="0"/>
                <a:ea typeface="Calibri" panose="020F0502020204030204" pitchFamily="34" charset="0"/>
                <a:cs typeface="Times New Roman" panose="02020603050405020304" pitchFamily="18" charset="0"/>
              </a:rPr>
              <a:t> mawr</a:t>
            </a:r>
            <a:r>
              <a:rPr lang="cy-GB" sz="2300" b="1" dirty="0">
                <a:solidFill>
                  <a:schemeClr val="bg1"/>
                </a:solidFill>
                <a:latin typeface="Arial" panose="020B0604020202020204" pitchFamily="34" charset="0"/>
                <a:ea typeface="Calibri" panose="020F0502020204030204" pitchFamily="34" charset="0"/>
                <a:cs typeface="Times New Roman" panose="02020603050405020304" pitchFamily="18" charset="0"/>
              </a:rPr>
              <a:t>.</a:t>
            </a:r>
            <a:r>
              <a:rPr lang="cy-GB" sz="3000" b="1" dirty="0">
                <a:solidFill>
                  <a:schemeClr val="bg1"/>
                </a:solidFill>
                <a:latin typeface="Arial" panose="020B0604020202020204" pitchFamily="34" charset="0"/>
                <a:ea typeface="Calibri" panose="020F0502020204030204" pitchFamily="34" charset="0"/>
                <a:cs typeface="Times New Roman" panose="02020603050405020304" pitchFamily="18" charset="0"/>
              </a:rPr>
              <a:t> </a:t>
            </a:r>
          </a:p>
        </p:txBody>
      </p:sp>
      <p:pic>
        <p:nvPicPr>
          <p:cNvPr id="5" name="Meaasge 1">
            <a:extLst>
              <a:ext uri="{FF2B5EF4-FFF2-40B4-BE49-F238E27FC236}">
                <a16:creationId xmlns:a16="http://schemas.microsoft.com/office/drawing/2014/main" id="{96B9BB75-DE90-1A4D-8EC8-76D305A9D4BF}"/>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41250" y="2186412"/>
            <a:ext cx="2167210" cy="756922"/>
          </a:xfrm>
          <a:prstGeom prst="rect">
            <a:avLst/>
          </a:prstGeom>
        </p:spPr>
      </p:pic>
      <p:pic>
        <p:nvPicPr>
          <p:cNvPr id="10" name="Message 2">
            <a:extLst>
              <a:ext uri="{FF2B5EF4-FFF2-40B4-BE49-F238E27FC236}">
                <a16:creationId xmlns:a16="http://schemas.microsoft.com/office/drawing/2014/main" id="{2EA7C4B3-5FC2-8042-A553-F079459183C7}"/>
              </a:ext>
              <a:ext uri="{C183D7F6-B498-43B3-948B-1728B52AA6E4}">
                <adec:decorative xmlns:adec="http://schemas.microsoft.com/office/drawing/2017/decorative" val="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41250" y="3049703"/>
            <a:ext cx="2167210" cy="1216058"/>
          </a:xfrm>
          <a:prstGeom prst="rect">
            <a:avLst/>
          </a:prstGeom>
        </p:spPr>
      </p:pic>
      <p:pic>
        <p:nvPicPr>
          <p:cNvPr id="11" name="Message 3">
            <a:extLst>
              <a:ext uri="{FF2B5EF4-FFF2-40B4-BE49-F238E27FC236}">
                <a16:creationId xmlns:a16="http://schemas.microsoft.com/office/drawing/2014/main" id="{12DDD585-B77F-7F43-94A7-B0199D2348F0}"/>
              </a:ext>
              <a:ext uri="{C183D7F6-B498-43B3-948B-1728B52AA6E4}">
                <adec:decorative xmlns:adec="http://schemas.microsoft.com/office/drawing/2017/decorative" val="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41250" y="4372129"/>
            <a:ext cx="2167210" cy="756922"/>
          </a:xfrm>
          <a:prstGeom prst="rect">
            <a:avLst/>
          </a:prstGeom>
        </p:spPr>
      </p:pic>
    </p:spTree>
    <p:extLst>
      <p:ext uri="{BB962C8B-B14F-4D97-AF65-F5344CB8AC3E}">
        <p14:creationId xmlns:p14="http://schemas.microsoft.com/office/powerpoint/2010/main" val="2699908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2E69CD5-41FD-D64E-A5EA-74888EFC8215}"/>
              </a:ext>
            </a:extLst>
          </p:cNvPr>
          <p:cNvSpPr txBox="1"/>
          <p:nvPr/>
        </p:nvSpPr>
        <p:spPr>
          <a:xfrm>
            <a:off x="1366857" y="1080713"/>
            <a:ext cx="5051872" cy="4739759"/>
          </a:xfrm>
          <a:prstGeom prst="rect">
            <a:avLst/>
          </a:prstGeom>
          <a:noFill/>
        </p:spPr>
        <p:txBody>
          <a:bodyPr wrap="square">
            <a:spAutoFit/>
          </a:bodyPr>
          <a:lstStyle/>
          <a:p>
            <a:pPr>
              <a:spcBef>
                <a:spcPts val="1500"/>
              </a:spcBef>
            </a:pP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Mwy o </a:t>
            </a:r>
            <a:r>
              <a:rPr lang="cy-GB"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drwbwl</a:t>
            </a: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 na roedd wedi’i feddwl.</a:t>
            </a:r>
          </a:p>
          <a:p>
            <a:pPr>
              <a:spcBef>
                <a:spcPts val="1500"/>
              </a:spcBef>
            </a:pP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ei gyfrif banc wedi'i rewi cyn y gall wneud y trosglwyddiad i'r cyfrif </a:t>
            </a:r>
            <a:r>
              <a:rPr lang="cy-GB"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cryptoarian</a:t>
            </a: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 Ni all gael gafael ar unrhyw arian.</a:t>
            </a:r>
          </a:p>
          <a:p>
            <a:pPr>
              <a:spcBef>
                <a:spcPts val="1500"/>
              </a:spcBef>
            </a:pP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wedi'i barlysu. Mae’n methu talu am ei ffôn symudol. Mae’n methu talu am unrhyw beth.</a:t>
            </a:r>
          </a:p>
          <a:p>
            <a:pPr>
              <a:spcBef>
                <a:spcPts val="1500"/>
              </a:spcBef>
            </a:pP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Ymhell o fynd allan a gwneud argraff ar ei ffrindiau, ni all hyd yn oed fynd allan gyda nhw o gwbl. Ac yn fuan ni fydd yn gallu defnyddio ei ffôn symudol, gan y bydd y rhwydwaith yn atal ei gyfrif.</a:t>
            </a:r>
          </a:p>
          <a:p>
            <a:pPr>
              <a:spcBef>
                <a:spcPts val="1500"/>
              </a:spcBef>
            </a:pP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Ond yn waeth byth. Ni all dalu'r </a:t>
            </a:r>
            <a:r>
              <a:rPr lang="cy-GB"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b="1" dirty="0">
                <a:solidFill>
                  <a:srgbClr val="363636"/>
                </a:solidFill>
                <a:latin typeface="Arial" panose="020B0604020202020204" pitchFamily="34" charset="0"/>
                <a:ea typeface="Calibri" panose="020F0502020204030204" pitchFamily="34" charset="0"/>
                <a:cs typeface="Times New Roman" panose="02020603050405020304" pitchFamily="18" charset="0"/>
              </a:rPr>
              <a:t> sy’n flin.</a:t>
            </a:r>
          </a:p>
        </p:txBody>
      </p:sp>
      <p:sp>
        <p:nvSpPr>
          <p:cNvPr id="2" name="Title 1">
            <a:extLst>
              <a:ext uri="{FF2B5EF4-FFF2-40B4-BE49-F238E27FC236}">
                <a16:creationId xmlns:a16="http://schemas.microsoft.com/office/drawing/2014/main" id="{B0016772-F327-129A-EC45-B34EF652FB6B}"/>
              </a:ext>
            </a:extLst>
          </p:cNvPr>
          <p:cNvSpPr>
            <a:spLocks noGrp="1"/>
          </p:cNvSpPr>
          <p:nvPr>
            <p:ph type="ctrTitle"/>
          </p:nvPr>
        </p:nvSpPr>
        <p:spPr>
          <a:xfrm>
            <a:off x="1524000" y="-225468"/>
            <a:ext cx="9144000" cy="225468"/>
          </a:xfrm>
        </p:spPr>
        <p:txBody>
          <a:bodyPr anchor="b"/>
          <a:lstStyle/>
          <a:p>
            <a:r>
              <a:rPr lang="en-GB" sz="800" b="0" dirty="0">
                <a:solidFill>
                  <a:schemeClr val="bg1"/>
                </a:solidFill>
              </a:rPr>
              <a:t>Slide 13</a:t>
            </a:r>
          </a:p>
        </p:txBody>
      </p:sp>
      <p:pic>
        <p:nvPicPr>
          <p:cNvPr id="4" name="Computer">
            <a:extLst>
              <a:ext uri="{FF2B5EF4-FFF2-40B4-BE49-F238E27FC236}">
                <a16:creationId xmlns:a16="http://schemas.microsoft.com/office/drawing/2014/main" id="{FF6BD641-6A92-FC42-B1D0-80CCFD2FA374}"/>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19850" y="1125538"/>
            <a:ext cx="4608512" cy="4608512"/>
          </a:xfrm>
          <a:prstGeom prst="rect">
            <a:avLst/>
          </a:prstGeom>
        </p:spPr>
      </p:pic>
    </p:spTree>
    <p:extLst>
      <p:ext uri="{BB962C8B-B14F-4D97-AF65-F5344CB8AC3E}">
        <p14:creationId xmlns:p14="http://schemas.microsoft.com/office/powerpoint/2010/main" val="953455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5569D8-8605-EA69-8F0E-EDF9FE96AF9B}"/>
              </a:ext>
            </a:extLst>
          </p:cNvPr>
          <p:cNvSpPr>
            <a:spLocks noGrp="1"/>
          </p:cNvSpPr>
          <p:nvPr>
            <p:ph type="ctrTitle"/>
          </p:nvPr>
        </p:nvSpPr>
        <p:spPr>
          <a:xfrm>
            <a:off x="1524000" y="-175364"/>
            <a:ext cx="9144000" cy="175364"/>
          </a:xfrm>
        </p:spPr>
        <p:txBody>
          <a:bodyPr anchor="b"/>
          <a:lstStyle/>
          <a:p>
            <a:r>
              <a:rPr lang="en-GB" sz="800" b="0" dirty="0">
                <a:solidFill>
                  <a:schemeClr val="bg1"/>
                </a:solidFill>
              </a:rPr>
              <a:t>Slide 14</a:t>
            </a:r>
          </a:p>
        </p:txBody>
      </p:sp>
      <p:sp>
        <p:nvSpPr>
          <p:cNvPr id="3" name="TextBox 2">
            <a:extLst>
              <a:ext uri="{FF2B5EF4-FFF2-40B4-BE49-F238E27FC236}">
                <a16:creationId xmlns:a16="http://schemas.microsoft.com/office/drawing/2014/main" id="{F7C2F570-D703-E949-80C2-A79383569741}"/>
              </a:ext>
            </a:extLst>
          </p:cNvPr>
          <p:cNvSpPr txBox="1"/>
          <p:nvPr/>
        </p:nvSpPr>
        <p:spPr>
          <a:xfrm>
            <a:off x="1729981" y="3857142"/>
            <a:ext cx="8227117" cy="1641475"/>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Bellach mae gan Josh arian, sy'n golygu ei fod mewn dyled, i'r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sydd mewn gwirionedd yn rhan o gang troseddol.</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a hefyd ei deulu, bellach yn cael eu bygwth gan y gang troseddol hwn.</a:t>
            </a:r>
          </a:p>
        </p:txBody>
      </p:sp>
      <p:sp>
        <p:nvSpPr>
          <p:cNvPr id="2" name="Rounded Rectangular Callout 1">
            <a:extLst>
              <a:ext uri="{FF2B5EF4-FFF2-40B4-BE49-F238E27FC236}">
                <a16:creationId xmlns:a16="http://schemas.microsoft.com/office/drawing/2014/main" id="{0B641B17-190C-F643-AF89-E1D5F83CD1B9}"/>
              </a:ext>
            </a:extLst>
          </p:cNvPr>
          <p:cNvSpPr/>
          <p:nvPr/>
        </p:nvSpPr>
        <p:spPr>
          <a:xfrm>
            <a:off x="1729981" y="1213306"/>
            <a:ext cx="8227116" cy="1933306"/>
          </a:xfrm>
          <a:prstGeom prst="wedgeRoundRectCallout">
            <a:avLst>
              <a:gd name="adj1" fmla="val 67272"/>
              <a:gd name="adj2" fmla="val -55660"/>
              <a:gd name="adj3" fmla="val 16667"/>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spcBef>
                <a:spcPts val="2000"/>
              </a:spcBef>
            </a:pPr>
            <a:r>
              <a:rPr lang="en-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t>“</a:t>
            </a:r>
            <a:r>
              <a:rPr lang="cy-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t>EISIAU ARIAN FI NÔL. Arnat ti fe i fi.</a:t>
            </a:r>
            <a:br>
              <a:rPr lang="cy-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br>
            <a:r>
              <a:rPr lang="cy-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t>Dwi’n gwybod ble t byw. A ble mae teulu t byw.”</a:t>
            </a:r>
            <a:endParaRPr lang="cy-GB" dirty="0">
              <a:solidFill>
                <a:schemeClr val="bg1"/>
              </a:solidFill>
            </a:endParaRPr>
          </a:p>
        </p:txBody>
      </p:sp>
    </p:spTree>
    <p:extLst>
      <p:ext uri="{BB962C8B-B14F-4D97-AF65-F5344CB8AC3E}">
        <p14:creationId xmlns:p14="http://schemas.microsoft.com/office/powerpoint/2010/main" val="1607901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8C0154-D32D-8348-838C-392B30523E0E}"/>
              </a:ext>
            </a:extLst>
          </p:cNvPr>
          <p:cNvSpPr txBox="1"/>
          <p:nvPr/>
        </p:nvSpPr>
        <p:spPr>
          <a:xfrm>
            <a:off x="1359710" y="1508431"/>
            <a:ext cx="3819615" cy="3836948"/>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yn cymryd arno ei fod yn sâl, felly does dim rhaid iddo fynd allan a gwario unrhyw arian. Ond ni all wneud hyn am byth.</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Yn y diwedd mae'n dweud wrth ei dad.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ei dad yn ei helpu i ddweud wrth y banc beth sydd wedi digwydd.</a:t>
            </a:r>
          </a:p>
        </p:txBody>
      </p:sp>
      <p:sp>
        <p:nvSpPr>
          <p:cNvPr id="2" name="Title 1">
            <a:extLst>
              <a:ext uri="{FF2B5EF4-FFF2-40B4-BE49-F238E27FC236}">
                <a16:creationId xmlns:a16="http://schemas.microsoft.com/office/drawing/2014/main" id="{F42C2780-37A3-6CA8-3FD7-D0FFB66A6386}"/>
              </a:ext>
            </a:extLst>
          </p:cNvPr>
          <p:cNvSpPr>
            <a:spLocks noGrp="1"/>
          </p:cNvSpPr>
          <p:nvPr>
            <p:ph type="ctrTitle"/>
          </p:nvPr>
        </p:nvSpPr>
        <p:spPr>
          <a:xfrm>
            <a:off x="1524000" y="-200416"/>
            <a:ext cx="9144000" cy="200416"/>
          </a:xfrm>
        </p:spPr>
        <p:txBody>
          <a:bodyPr anchor="b"/>
          <a:lstStyle/>
          <a:p>
            <a:r>
              <a:rPr lang="en-GB" sz="800" b="0" dirty="0">
                <a:solidFill>
                  <a:schemeClr val="bg1"/>
                </a:solidFill>
              </a:rPr>
              <a:t>Slide 15</a:t>
            </a:r>
          </a:p>
        </p:txBody>
      </p:sp>
      <p:pic>
        <p:nvPicPr>
          <p:cNvPr id="5" name="Fraud image">
            <a:extLst>
              <a:ext uri="{FF2B5EF4-FFF2-40B4-BE49-F238E27FC236}">
                <a16:creationId xmlns:a16="http://schemas.microsoft.com/office/drawing/2014/main" id="{F174A10A-DC6A-4942-960B-585C443B79D3}"/>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19850" y="1125538"/>
            <a:ext cx="4594418" cy="4638595"/>
          </a:xfrm>
          <a:prstGeom prst="rect">
            <a:avLst/>
          </a:prstGeom>
        </p:spPr>
      </p:pic>
    </p:spTree>
    <p:extLst>
      <p:ext uri="{BB962C8B-B14F-4D97-AF65-F5344CB8AC3E}">
        <p14:creationId xmlns:p14="http://schemas.microsoft.com/office/powerpoint/2010/main" val="114700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78C0154-D32D-8348-838C-392B30523E0E}"/>
              </a:ext>
            </a:extLst>
          </p:cNvPr>
          <p:cNvSpPr txBox="1"/>
          <p:nvPr/>
        </p:nvSpPr>
        <p:spPr>
          <a:xfrm>
            <a:off x="1366402" y="1552935"/>
            <a:ext cx="4729598" cy="4181115"/>
          </a:xfrm>
          <a:prstGeom prst="rect">
            <a:avLst/>
          </a:prstGeom>
          <a:noFill/>
        </p:spPr>
        <p:txBody>
          <a:bodyPr wrap="square">
            <a:no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Roedd y banc yn gwybod yn barod.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Roedden nhw'n aros iddo ddweud wrthyn nhw beth oedd wedi digwydd.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Pe na bai Josh wedi cyfaddef popeth, byddai wedi cael ei</a:t>
            </a:r>
            <a:b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riportio</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i’r heddlu.</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Roedd Josh wedi cael ei ddefnyddio fel mul arian.</a:t>
            </a:r>
          </a:p>
        </p:txBody>
      </p:sp>
      <p:sp>
        <p:nvSpPr>
          <p:cNvPr id="2" name="Title 1">
            <a:extLst>
              <a:ext uri="{FF2B5EF4-FFF2-40B4-BE49-F238E27FC236}">
                <a16:creationId xmlns:a16="http://schemas.microsoft.com/office/drawing/2014/main" id="{76998969-9D92-A1C3-3E9E-DB33F14C3358}"/>
              </a:ext>
            </a:extLst>
          </p:cNvPr>
          <p:cNvSpPr>
            <a:spLocks noGrp="1"/>
          </p:cNvSpPr>
          <p:nvPr>
            <p:ph type="ctrTitle"/>
          </p:nvPr>
        </p:nvSpPr>
        <p:spPr>
          <a:xfrm>
            <a:off x="1524000" y="-200416"/>
            <a:ext cx="9144000" cy="200416"/>
          </a:xfrm>
        </p:spPr>
        <p:txBody>
          <a:bodyPr anchor="b"/>
          <a:lstStyle/>
          <a:p>
            <a:r>
              <a:rPr lang="en-GB" sz="800" b="0" dirty="0">
                <a:solidFill>
                  <a:schemeClr val="bg1"/>
                </a:solidFill>
              </a:rPr>
              <a:t>Slide 16</a:t>
            </a:r>
          </a:p>
        </p:txBody>
      </p:sp>
      <p:pic>
        <p:nvPicPr>
          <p:cNvPr id="5" name="Fraud image">
            <a:extLst>
              <a:ext uri="{FF2B5EF4-FFF2-40B4-BE49-F238E27FC236}">
                <a16:creationId xmlns:a16="http://schemas.microsoft.com/office/drawing/2014/main" id="{D2E9206F-3B23-AF4C-920B-899E0F895C3F}"/>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19850" y="1125538"/>
            <a:ext cx="4594418" cy="4638595"/>
          </a:xfrm>
          <a:prstGeom prst="rect">
            <a:avLst/>
          </a:prstGeom>
        </p:spPr>
      </p:pic>
    </p:spTree>
    <p:extLst>
      <p:ext uri="{BB962C8B-B14F-4D97-AF65-F5344CB8AC3E}">
        <p14:creationId xmlns:p14="http://schemas.microsoft.com/office/powerpoint/2010/main" val="306497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934BEC5-BA3C-014D-8330-B68F1E35C588}"/>
              </a:ext>
            </a:extLst>
          </p:cNvPr>
          <p:cNvSpPr txBox="1">
            <a:spLocks noGrp="1"/>
          </p:cNvSpPr>
          <p:nvPr>
            <p:ph type="title" idx="4294967295"/>
          </p:nvPr>
        </p:nvSpPr>
        <p:spPr>
          <a:xfrm>
            <a:off x="-1" y="709156"/>
            <a:ext cx="12191999"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err="1">
                <a:ln>
                  <a:noFill/>
                </a:ln>
                <a:solidFill>
                  <a:srgbClr val="363636"/>
                </a:solidFill>
                <a:effectLst/>
                <a:uLnTx/>
                <a:uFillTx/>
                <a:latin typeface="Arial" panose="020B0604020202020204" pitchFamily="34" charset="0"/>
                <a:ea typeface="+mn-ea"/>
                <a:cs typeface="Arial" panose="020B0604020202020204" pitchFamily="34" charset="0"/>
              </a:rPr>
              <a:t>Gwyngalchu</a:t>
            </a:r>
            <a:r>
              <a:rPr kumimoji="0" lang="en-US"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 Arian</a:t>
            </a:r>
          </a:p>
        </p:txBody>
      </p:sp>
      <p:sp>
        <p:nvSpPr>
          <p:cNvPr id="9" name="TextBox 8">
            <a:extLst>
              <a:ext uri="{FF2B5EF4-FFF2-40B4-BE49-F238E27FC236}">
                <a16:creationId xmlns:a16="http://schemas.microsoft.com/office/drawing/2014/main" id="{1AA2D4D5-4051-3046-A1B9-531B586F09B2}"/>
              </a:ext>
            </a:extLst>
          </p:cNvPr>
          <p:cNvSpPr txBox="1"/>
          <p:nvPr/>
        </p:nvSpPr>
        <p:spPr>
          <a:xfrm>
            <a:off x="1339515" y="1520141"/>
            <a:ext cx="5903967" cy="2564805"/>
          </a:xfrm>
          <a:prstGeom prst="rect">
            <a:avLst/>
          </a:prstGeom>
          <a:noFill/>
        </p:spPr>
        <p:txBody>
          <a:bodyPr wrap="square">
            <a:spAutoFit/>
          </a:bodyPr>
          <a:lstStyle/>
          <a:p>
            <a:pPr>
              <a:spcBef>
                <a:spcPts val="1000"/>
              </a:spcBef>
            </a:pPr>
            <a:r>
              <a:rPr lang="cy-GB" b="1" dirty="0">
                <a:solidFill>
                  <a:srgbClr val="363636"/>
                </a:solidFill>
                <a:latin typeface="Arial" panose="020B0604020202020204" pitchFamily="34" charset="0"/>
                <a:cs typeface="Arial" panose="020B0604020202020204" pitchFamily="34" charset="0"/>
              </a:rPr>
              <a:t>Mae’r troseddwyr eisiau benthyg cyfrifon banc ‘glân’ gan bobl a’u defnyddio i symud arian. Maen nhw’n gwneud hyn i guddio eu harian ‘budr’ wedi’i ddwyn. Mae hyn yn ei gwneud yn anoddach i'r heddlu olrhain yr arian.</a:t>
            </a:r>
          </a:p>
          <a:p>
            <a:pPr>
              <a:spcBef>
                <a:spcPts val="1000"/>
              </a:spcBef>
            </a:pPr>
            <a:r>
              <a:rPr lang="cy-GB" b="1" dirty="0">
                <a:solidFill>
                  <a:srgbClr val="363636"/>
                </a:solidFill>
                <a:latin typeface="Arial" panose="020B0604020202020204" pitchFamily="34" charset="0"/>
                <a:cs typeface="Arial" panose="020B0604020202020204" pitchFamily="34" charset="0"/>
              </a:rPr>
              <a:t>Gelwir hyn yn ‘wyngalchu arian’.</a:t>
            </a:r>
          </a:p>
          <a:p>
            <a:pPr>
              <a:spcBef>
                <a:spcPts val="1000"/>
              </a:spcBef>
            </a:pPr>
            <a:r>
              <a:rPr lang="cy-GB" b="1" dirty="0">
                <a:solidFill>
                  <a:srgbClr val="363636"/>
                </a:solidFill>
                <a:latin typeface="Arial" panose="020B0604020202020204" pitchFamily="34" charset="0"/>
                <a:cs typeface="Arial" panose="020B0604020202020204" pitchFamily="34" charset="0"/>
              </a:rPr>
              <a:t>Trwy ei guddio, gall y troseddwyr wedyn ddefnyddio'r arian hwn ar gyfer mwy o droseddau.</a:t>
            </a:r>
            <a:endParaRPr kumimoji="0" lang="cy-GB" altLang="en-US" sz="1700" b="1" u="none" strike="noStrike" cap="none" normalizeH="0" baseline="0" dirty="0">
              <a:ln>
                <a:noFill/>
              </a:ln>
              <a:solidFill>
                <a:srgbClr val="363636"/>
              </a:solidFill>
              <a:effectLst/>
              <a:latin typeface="Arial" panose="020B0604020202020204" pitchFamily="34" charset="0"/>
              <a:cs typeface="Arial" panose="020B0604020202020204" pitchFamily="34" charset="0"/>
            </a:endParaRPr>
          </a:p>
        </p:txBody>
      </p:sp>
      <p:grpSp>
        <p:nvGrpSpPr>
          <p:cNvPr id="2" name="Money Laundering image">
            <a:extLst>
              <a:ext uri="{FF2B5EF4-FFF2-40B4-BE49-F238E27FC236}">
                <a16:creationId xmlns:a16="http://schemas.microsoft.com/office/drawing/2014/main" id="{40FD1C34-BBBF-794A-B8A6-8C91E82A7625}"/>
              </a:ext>
              <a:ext uri="{C183D7F6-B498-43B3-948B-1728B52AA6E4}">
                <adec:decorative xmlns:adec="http://schemas.microsoft.com/office/drawing/2017/decorative" val="1"/>
              </a:ext>
            </a:extLst>
          </p:cNvPr>
          <p:cNvGrpSpPr/>
          <p:nvPr/>
        </p:nvGrpSpPr>
        <p:grpSpPr>
          <a:xfrm>
            <a:off x="7601228" y="1515626"/>
            <a:ext cx="2902618" cy="4301949"/>
            <a:chOff x="7601228" y="1515626"/>
            <a:chExt cx="2902618" cy="4301949"/>
          </a:xfrm>
        </p:grpSpPr>
        <p:pic>
          <p:nvPicPr>
            <p:cNvPr id="35" name="Money laundering images" descr="A picture containing text, screenshot, logo, font&#10;&#10;Description automatically generated">
              <a:extLst>
                <a:ext uri="{FF2B5EF4-FFF2-40B4-BE49-F238E27FC236}">
                  <a16:creationId xmlns:a16="http://schemas.microsoft.com/office/drawing/2014/main" id="{D9D1D222-D141-5D4D-AC56-B76DB5E483C5}"/>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a:off x="7766009" y="1590857"/>
              <a:ext cx="1172539" cy="1198474"/>
            </a:xfrm>
            <a:prstGeom prst="rect">
              <a:avLst/>
            </a:prstGeom>
          </p:spPr>
        </p:pic>
        <p:grpSp>
          <p:nvGrpSpPr>
            <p:cNvPr id="10" name="Graphics">
              <a:extLst>
                <a:ext uri="{FF2B5EF4-FFF2-40B4-BE49-F238E27FC236}">
                  <a16:creationId xmlns:a16="http://schemas.microsoft.com/office/drawing/2014/main" id="{9C10C348-D4C1-7E46-BB5D-6D2A9AA2C680}"/>
                </a:ext>
                <a:ext uri="{C183D7F6-B498-43B3-948B-1728B52AA6E4}">
                  <adec:decorative xmlns:adec="http://schemas.microsoft.com/office/drawing/2017/decorative" val="1"/>
                </a:ext>
              </a:extLst>
            </p:cNvPr>
            <p:cNvGrpSpPr/>
            <p:nvPr/>
          </p:nvGrpSpPr>
          <p:grpSpPr>
            <a:xfrm>
              <a:off x="7601228" y="1515626"/>
              <a:ext cx="2902618" cy="4301949"/>
              <a:chOff x="7829550" y="958535"/>
              <a:chExt cx="3333750" cy="4940927"/>
            </a:xfrm>
          </p:grpSpPr>
          <p:sp>
            <p:nvSpPr>
              <p:cNvPr id="11" name="Rectangle 10">
                <a:extLst>
                  <a:ext uri="{FF2B5EF4-FFF2-40B4-BE49-F238E27FC236}">
                    <a16:creationId xmlns:a16="http://schemas.microsoft.com/office/drawing/2014/main" id="{CD92638C-BCD0-7B48-8CB9-CD13D6CD691C}"/>
                  </a:ext>
                  <a:ext uri="{C183D7F6-B498-43B3-948B-1728B52AA6E4}">
                    <adec:decorative xmlns:adec="http://schemas.microsoft.com/office/drawing/2017/decorative" val="1"/>
                  </a:ext>
                </a:extLst>
              </p:cNvPr>
              <p:cNvSpPr/>
              <p:nvPr/>
            </p:nvSpPr>
            <p:spPr>
              <a:xfrm>
                <a:off x="7829550" y="958535"/>
                <a:ext cx="3333750" cy="1528220"/>
              </a:xfrm>
              <a:prstGeom prst="rect">
                <a:avLst/>
              </a:prstGeom>
              <a:noFill/>
              <a:ln w="38100">
                <a:solidFill>
                  <a:srgbClr val="FFCD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2" name="TextBox 11">
                <a:extLst>
                  <a:ext uri="{FF2B5EF4-FFF2-40B4-BE49-F238E27FC236}">
                    <a16:creationId xmlns:a16="http://schemas.microsoft.com/office/drawing/2014/main" id="{84950638-83B3-494A-8FC9-99A65F5C6917}"/>
                  </a:ext>
                </a:extLst>
              </p:cNvPr>
              <p:cNvSpPr txBox="1"/>
              <p:nvPr/>
            </p:nvSpPr>
            <p:spPr>
              <a:xfrm>
                <a:off x="9617520" y="1254905"/>
                <a:ext cx="1361545" cy="1166522"/>
              </a:xfrm>
              <a:prstGeom prst="rect">
                <a:avLst/>
              </a:prstGeom>
              <a:noFill/>
            </p:spPr>
            <p:txBody>
              <a:bodyPr wrap="square" rtlCol="0">
                <a:spAutoFit/>
              </a:bodyPr>
              <a:lstStyle/>
              <a:p>
                <a:pPr>
                  <a:spcBef>
                    <a:spcPts val="2000"/>
                  </a:spcBef>
                </a:pP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Mae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arian</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troseddwyr</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yn</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cael</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ei</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roi</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yn</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eich</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cyfrif</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banc</a:t>
                </a:r>
                <a:endParaRPr lang="en-US" sz="1200" dirty="0"/>
              </a:p>
            </p:txBody>
          </p:sp>
          <p:sp>
            <p:nvSpPr>
              <p:cNvPr id="13" name="TextBox 12">
                <a:extLst>
                  <a:ext uri="{FF2B5EF4-FFF2-40B4-BE49-F238E27FC236}">
                    <a16:creationId xmlns:a16="http://schemas.microsoft.com/office/drawing/2014/main" id="{A682227E-4FBF-2C44-9E26-EE03DE4D0134}"/>
                  </a:ext>
                </a:extLst>
              </p:cNvPr>
              <p:cNvSpPr txBox="1"/>
              <p:nvPr/>
            </p:nvSpPr>
            <p:spPr>
              <a:xfrm>
                <a:off x="9617520" y="2942258"/>
                <a:ext cx="1361545" cy="954427"/>
              </a:xfrm>
              <a:prstGeom prst="rect">
                <a:avLst/>
              </a:prstGeom>
              <a:noFill/>
            </p:spPr>
            <p:txBody>
              <a:bodyPr wrap="square" rtlCol="0">
                <a:spAutoFit/>
              </a:bodyPr>
              <a:lstStyle/>
              <a:p>
                <a:pPr>
                  <a:spcBef>
                    <a:spcPts val="2000"/>
                  </a:spcBef>
                </a:pP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Rydych</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chi’n</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symud</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yr</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arian</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i</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gyfrif</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 banc ‘</a:t>
                </a:r>
                <a:r>
                  <a:rPr lang="en-GB" sz="1200" b="1" dirty="0" err="1">
                    <a:solidFill>
                      <a:srgbClr val="363636"/>
                    </a:solidFill>
                    <a:latin typeface="Arial" panose="020B0604020202020204" pitchFamily="34" charset="0"/>
                    <a:ea typeface="Calibri" panose="020F0502020204030204" pitchFamily="34" charset="0"/>
                    <a:cs typeface="Arial" panose="020B0604020202020204" pitchFamily="34" charset="0"/>
                  </a:rPr>
                  <a:t>glân</a:t>
                </a:r>
                <a:r>
                  <a:rPr lang="en-GB" sz="1200" b="1" dirty="0">
                    <a:solidFill>
                      <a:srgbClr val="363636"/>
                    </a:solidFill>
                    <a:latin typeface="Arial" panose="020B0604020202020204" pitchFamily="34" charset="0"/>
                    <a:ea typeface="Calibri" panose="020F0502020204030204" pitchFamily="34" charset="0"/>
                    <a:cs typeface="Arial" panose="020B0604020202020204" pitchFamily="34" charset="0"/>
                  </a:rPr>
                  <a:t>’</a:t>
                </a:r>
                <a:endParaRPr lang="en-US" sz="1200" dirty="0"/>
              </a:p>
            </p:txBody>
          </p:sp>
          <p:sp>
            <p:nvSpPr>
              <p:cNvPr id="14" name="TextBox 13">
                <a:extLst>
                  <a:ext uri="{FF2B5EF4-FFF2-40B4-BE49-F238E27FC236}">
                    <a16:creationId xmlns:a16="http://schemas.microsoft.com/office/drawing/2014/main" id="{97DD9496-8ECB-A44D-BF6E-5A2F11D1B825}"/>
                  </a:ext>
                </a:extLst>
              </p:cNvPr>
              <p:cNvSpPr txBox="1"/>
              <p:nvPr/>
            </p:nvSpPr>
            <p:spPr>
              <a:xfrm>
                <a:off x="9617520" y="4532823"/>
                <a:ext cx="1361545" cy="1078149"/>
              </a:xfrm>
              <a:prstGeom prst="rect">
                <a:avLst/>
              </a:prstGeom>
              <a:noFill/>
            </p:spPr>
            <p:txBody>
              <a:bodyPr wrap="square" rtlCol="0">
                <a:spAutoFit/>
              </a:bodyPr>
              <a:lstStyle/>
              <a:p>
                <a:pPr>
                  <a:spcBef>
                    <a:spcPts val="2000"/>
                  </a:spcBef>
                </a:pP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Mae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arian</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sy’n</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cael</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ei</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godi</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o’r</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cyfrif</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hwn</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gan</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droseddwyr</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bellach</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yn</a:t>
                </a:r>
                <a:r>
                  <a:rPr lang="en-GB" sz="1100" b="1" dirty="0">
                    <a:solidFill>
                      <a:srgbClr val="363636"/>
                    </a:solidFill>
                    <a:latin typeface="Arial" panose="020B0604020202020204" pitchFamily="34" charset="0"/>
                    <a:ea typeface="Calibri" panose="020F0502020204030204" pitchFamily="34" charset="0"/>
                    <a:cs typeface="Arial" panose="020B0604020202020204" pitchFamily="34" charset="0"/>
                  </a:rPr>
                  <a:t> </a:t>
                </a:r>
                <a:r>
                  <a:rPr lang="en-GB" sz="1100" b="1" dirty="0" err="1">
                    <a:solidFill>
                      <a:srgbClr val="363636"/>
                    </a:solidFill>
                    <a:latin typeface="Arial" panose="020B0604020202020204" pitchFamily="34" charset="0"/>
                    <a:ea typeface="Calibri" panose="020F0502020204030204" pitchFamily="34" charset="0"/>
                    <a:cs typeface="Arial" panose="020B0604020202020204" pitchFamily="34" charset="0"/>
                  </a:rPr>
                  <a:t>lân</a:t>
                </a:r>
                <a:endParaRPr lang="en-US" sz="1100" dirty="0"/>
              </a:p>
            </p:txBody>
          </p:sp>
          <p:sp>
            <p:nvSpPr>
              <p:cNvPr id="15" name="Rectangle 14">
                <a:extLst>
                  <a:ext uri="{FF2B5EF4-FFF2-40B4-BE49-F238E27FC236}">
                    <a16:creationId xmlns:a16="http://schemas.microsoft.com/office/drawing/2014/main" id="{AA5A3C03-E607-1D49-922B-65AB1EBCF75E}"/>
                  </a:ext>
                  <a:ext uri="{C183D7F6-B498-43B3-948B-1728B52AA6E4}">
                    <adec:decorative xmlns:adec="http://schemas.microsoft.com/office/drawing/2017/decorative" val="1"/>
                  </a:ext>
                </a:extLst>
              </p:cNvPr>
              <p:cNvSpPr/>
              <p:nvPr/>
            </p:nvSpPr>
            <p:spPr>
              <a:xfrm>
                <a:off x="7829550" y="2664888"/>
                <a:ext cx="3333750" cy="1528220"/>
              </a:xfrm>
              <a:prstGeom prst="rect">
                <a:avLst/>
              </a:prstGeom>
              <a:noFill/>
              <a:ln w="38100">
                <a:solidFill>
                  <a:srgbClr val="FFCD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6" name="Rectangle 15">
                <a:extLst>
                  <a:ext uri="{FF2B5EF4-FFF2-40B4-BE49-F238E27FC236}">
                    <a16:creationId xmlns:a16="http://schemas.microsoft.com/office/drawing/2014/main" id="{72D88D6D-B274-2D44-8124-67BFACEA8EE5}"/>
                  </a:ext>
                  <a:ext uri="{C183D7F6-B498-43B3-948B-1728B52AA6E4}">
                    <adec:decorative xmlns:adec="http://schemas.microsoft.com/office/drawing/2017/decorative" val="1"/>
                  </a:ext>
                </a:extLst>
              </p:cNvPr>
              <p:cNvSpPr/>
              <p:nvPr/>
            </p:nvSpPr>
            <p:spPr>
              <a:xfrm>
                <a:off x="7829550" y="4371242"/>
                <a:ext cx="3333750" cy="1528220"/>
              </a:xfrm>
              <a:prstGeom prst="rect">
                <a:avLst/>
              </a:prstGeom>
              <a:noFill/>
              <a:ln w="38100">
                <a:solidFill>
                  <a:srgbClr val="FFCD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18" name="Bank money through">
                <a:extLst>
                  <a:ext uri="{FF2B5EF4-FFF2-40B4-BE49-F238E27FC236}">
                    <a16:creationId xmlns:a16="http://schemas.microsoft.com/office/drawing/2014/main" id="{96002119-4A14-5845-9B55-2E0C6D8AE1D9}"/>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09803" y="2746461"/>
                <a:ext cx="1379550" cy="1346024"/>
              </a:xfrm>
              <a:prstGeom prst="rect">
                <a:avLst/>
              </a:prstGeom>
            </p:spPr>
          </p:pic>
          <p:pic>
            <p:nvPicPr>
              <p:cNvPr id="19" name="Clean money">
                <a:extLst>
                  <a:ext uri="{FF2B5EF4-FFF2-40B4-BE49-F238E27FC236}">
                    <a16:creationId xmlns:a16="http://schemas.microsoft.com/office/drawing/2014/main" id="{4A538826-63DF-854A-A6AF-F80135F303F9}"/>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21910" y="4443290"/>
                <a:ext cx="1355336" cy="1346023"/>
              </a:xfrm>
              <a:prstGeom prst="rect">
                <a:avLst/>
              </a:prstGeom>
            </p:spPr>
          </p:pic>
        </p:grpSp>
      </p:grpSp>
      <p:grpSp>
        <p:nvGrpSpPr>
          <p:cNvPr id="21" name="Group 20">
            <a:extLst>
              <a:ext uri="{FF2B5EF4-FFF2-40B4-BE49-F238E27FC236}">
                <a16:creationId xmlns:a16="http://schemas.microsoft.com/office/drawing/2014/main" id="{F594A872-8A36-6D4F-8728-95280F16E840}"/>
              </a:ext>
              <a:ext uri="{C183D7F6-B498-43B3-948B-1728B52AA6E4}">
                <adec:decorative xmlns:adec="http://schemas.microsoft.com/office/drawing/2017/decorative" val="1"/>
              </a:ext>
            </a:extLst>
          </p:cNvPr>
          <p:cNvGrpSpPr/>
          <p:nvPr/>
        </p:nvGrpSpPr>
        <p:grpSpPr>
          <a:xfrm>
            <a:off x="1427746" y="4429323"/>
            <a:ext cx="5149516" cy="1474169"/>
            <a:chOff x="1427746" y="4511210"/>
            <a:chExt cx="5149516" cy="1474169"/>
          </a:xfrm>
        </p:grpSpPr>
        <p:sp>
          <p:nvSpPr>
            <p:cNvPr id="8" name="Rectangle 7">
              <a:extLst>
                <a:ext uri="{FF2B5EF4-FFF2-40B4-BE49-F238E27FC236}">
                  <a16:creationId xmlns:a16="http://schemas.microsoft.com/office/drawing/2014/main" id="{8CEFC6C9-718F-2443-AECB-5A217106C755}"/>
                </a:ext>
              </a:extLst>
            </p:cNvPr>
            <p:cNvSpPr/>
            <p:nvPr/>
          </p:nvSpPr>
          <p:spPr>
            <a:xfrm>
              <a:off x="1427746" y="4511210"/>
              <a:ext cx="2486527" cy="36726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CAMFANTEISIO RHYWIOL</a:t>
              </a:r>
            </a:p>
          </p:txBody>
        </p:sp>
        <p:sp>
          <p:nvSpPr>
            <p:cNvPr id="22" name="Rectangle 21">
              <a:extLst>
                <a:ext uri="{FF2B5EF4-FFF2-40B4-BE49-F238E27FC236}">
                  <a16:creationId xmlns:a16="http://schemas.microsoft.com/office/drawing/2014/main" id="{E9D2DE3C-AC71-2344-8DEB-6911E621F497}"/>
                </a:ext>
              </a:extLst>
            </p:cNvPr>
            <p:cNvSpPr/>
            <p:nvPr/>
          </p:nvSpPr>
          <p:spPr>
            <a:xfrm>
              <a:off x="4090735" y="4511210"/>
              <a:ext cx="2486527" cy="36726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MASNACHU POBL</a:t>
              </a:r>
            </a:p>
          </p:txBody>
        </p:sp>
        <p:sp>
          <p:nvSpPr>
            <p:cNvPr id="23" name="Rectangle 22">
              <a:extLst>
                <a:ext uri="{FF2B5EF4-FFF2-40B4-BE49-F238E27FC236}">
                  <a16:creationId xmlns:a16="http://schemas.microsoft.com/office/drawing/2014/main" id="{74873D31-B3BC-E04A-89A0-6319B3672B22}"/>
                </a:ext>
              </a:extLst>
            </p:cNvPr>
            <p:cNvSpPr/>
            <p:nvPr/>
          </p:nvSpPr>
          <p:spPr>
            <a:xfrm>
              <a:off x="1427746" y="5064663"/>
              <a:ext cx="2486527" cy="36726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TWYLL A SGAMIAU</a:t>
              </a:r>
            </a:p>
          </p:txBody>
        </p:sp>
        <p:sp>
          <p:nvSpPr>
            <p:cNvPr id="24" name="Rectangle 23">
              <a:extLst>
                <a:ext uri="{FF2B5EF4-FFF2-40B4-BE49-F238E27FC236}">
                  <a16:creationId xmlns:a16="http://schemas.microsoft.com/office/drawing/2014/main" id="{D8F14EBA-9B9F-7040-97BB-4D29D5CF651B}"/>
                </a:ext>
              </a:extLst>
            </p:cNvPr>
            <p:cNvSpPr/>
            <p:nvPr/>
          </p:nvSpPr>
          <p:spPr>
            <a:xfrm>
              <a:off x="4090735" y="5072340"/>
              <a:ext cx="2486527" cy="36726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SMYGLO CYFFURIAU</a:t>
              </a:r>
            </a:p>
          </p:txBody>
        </p:sp>
        <p:sp>
          <p:nvSpPr>
            <p:cNvPr id="25" name="Rectangle 24">
              <a:extLst>
                <a:ext uri="{FF2B5EF4-FFF2-40B4-BE49-F238E27FC236}">
                  <a16:creationId xmlns:a16="http://schemas.microsoft.com/office/drawing/2014/main" id="{786602A2-60DF-0141-A66D-11F9435DEE46}"/>
                </a:ext>
              </a:extLst>
            </p:cNvPr>
            <p:cNvSpPr/>
            <p:nvPr/>
          </p:nvSpPr>
          <p:spPr>
            <a:xfrm>
              <a:off x="1427746" y="5618115"/>
              <a:ext cx="2486527" cy="36726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TERFYSGAETH</a:t>
              </a:r>
            </a:p>
          </p:txBody>
        </p:sp>
      </p:grpSp>
    </p:spTree>
    <p:extLst>
      <p:ext uri="{BB962C8B-B14F-4D97-AF65-F5344CB8AC3E}">
        <p14:creationId xmlns:p14="http://schemas.microsoft.com/office/powerpoint/2010/main" val="3198224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3C9DF-D1CA-07C6-6270-3CC5C0B5F8BF}"/>
              </a:ext>
            </a:extLst>
          </p:cNvPr>
          <p:cNvSpPr>
            <a:spLocks noGrp="1"/>
          </p:cNvSpPr>
          <p:nvPr>
            <p:ph type="ctrTitle"/>
          </p:nvPr>
        </p:nvSpPr>
        <p:spPr>
          <a:xfrm>
            <a:off x="1524000" y="-187890"/>
            <a:ext cx="9144000" cy="187890"/>
          </a:xfrm>
        </p:spPr>
        <p:txBody>
          <a:bodyPr anchor="b"/>
          <a:lstStyle/>
          <a:p>
            <a:r>
              <a:rPr lang="en-GB" sz="800" b="0" dirty="0">
                <a:solidFill>
                  <a:schemeClr val="bg1"/>
                </a:solidFill>
              </a:rPr>
              <a:t>Slide 18</a:t>
            </a:r>
          </a:p>
        </p:txBody>
      </p:sp>
      <p:sp>
        <p:nvSpPr>
          <p:cNvPr id="24" name="TextBox 23">
            <a:extLst>
              <a:ext uri="{FF2B5EF4-FFF2-40B4-BE49-F238E27FC236}">
                <a16:creationId xmlns:a16="http://schemas.microsoft.com/office/drawing/2014/main" id="{025AB0B1-C6FC-8644-9FBB-3B11A0AE228A}"/>
              </a:ext>
            </a:extLst>
          </p:cNvPr>
          <p:cNvSpPr txBox="1"/>
          <p:nvPr/>
        </p:nvSpPr>
        <p:spPr>
          <a:xfrm>
            <a:off x="1385454" y="3911464"/>
            <a:ext cx="9421091" cy="1897955"/>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Fel Josh. Ac mae bod yn ful arian yn anghyfreithlon.</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Y bobl a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recriwtiodd</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Josh oedd yr union droseddwyr a oedd wedi dwyn yr arian oddi wrth ei nain.</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bellach mewn dyled i'r criw troseddol hwn.</a:t>
            </a:r>
          </a:p>
        </p:txBody>
      </p:sp>
      <p:sp>
        <p:nvSpPr>
          <p:cNvPr id="3" name="Rectangle 2">
            <a:extLst>
              <a:ext uri="{FF2B5EF4-FFF2-40B4-BE49-F238E27FC236}">
                <a16:creationId xmlns:a16="http://schemas.microsoft.com/office/drawing/2014/main" id="{7F0981E2-F0DF-5A49-9A51-6D2159B53C9B}"/>
              </a:ext>
            </a:extLst>
          </p:cNvPr>
          <p:cNvSpPr/>
          <p:nvPr/>
        </p:nvSpPr>
        <p:spPr>
          <a:xfrm>
            <a:off x="1450975" y="1149307"/>
            <a:ext cx="9276165" cy="2351638"/>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cy-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t>Gelwir pobl sy’n derbyn arian y troseddwr i’w</a:t>
            </a:r>
            <a:br>
              <a:rPr lang="cy-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br>
            <a:r>
              <a:rPr lang="cy-GB" sz="2500" b="1" dirty="0">
                <a:solidFill>
                  <a:schemeClr val="bg1"/>
                </a:solidFill>
                <a:latin typeface="Arial" panose="020B0604020202020204" pitchFamily="34" charset="0"/>
                <a:ea typeface="Calibri" panose="020F0502020204030204" pitchFamily="34" charset="0"/>
                <a:cs typeface="Times New Roman" panose="02020603050405020304" pitchFamily="18" charset="0"/>
              </a:rPr>
              <a:t>cyfrifon banc ac yna’n ei drosglwyddo yn…</a:t>
            </a:r>
          </a:p>
          <a:p>
            <a:pPr algn="ctr"/>
            <a:r>
              <a:rPr lang="cy-GB" sz="5500" b="1" dirty="0">
                <a:latin typeface="Arial" panose="020B0604020202020204" pitchFamily="34" charset="0"/>
                <a:cs typeface="Arial" panose="020B0604020202020204" pitchFamily="34" charset="0"/>
              </a:rPr>
              <a:t>Mulod Arian</a:t>
            </a:r>
          </a:p>
        </p:txBody>
      </p:sp>
    </p:spTree>
    <p:extLst>
      <p:ext uri="{BB962C8B-B14F-4D97-AF65-F5344CB8AC3E}">
        <p14:creationId xmlns:p14="http://schemas.microsoft.com/office/powerpoint/2010/main" val="536298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6772A-3CCE-D21C-BEF5-18104ED821EC}"/>
              </a:ext>
            </a:extLst>
          </p:cNvPr>
          <p:cNvSpPr>
            <a:spLocks noGrp="1"/>
          </p:cNvSpPr>
          <p:nvPr>
            <p:ph type="ctrTitle"/>
          </p:nvPr>
        </p:nvSpPr>
        <p:spPr>
          <a:xfrm>
            <a:off x="1524000" y="-150312"/>
            <a:ext cx="9144000" cy="150312"/>
          </a:xfrm>
        </p:spPr>
        <p:txBody>
          <a:bodyPr anchor="b"/>
          <a:lstStyle/>
          <a:p>
            <a:r>
              <a:rPr lang="en-GB" sz="800" b="0" dirty="0">
                <a:solidFill>
                  <a:schemeClr val="bg1"/>
                </a:solidFill>
              </a:rPr>
              <a:t>Slide 19</a:t>
            </a:r>
          </a:p>
        </p:txBody>
      </p:sp>
      <p:sp>
        <p:nvSpPr>
          <p:cNvPr id="21" name="TextBox 20">
            <a:extLst>
              <a:ext uri="{FF2B5EF4-FFF2-40B4-BE49-F238E27FC236}">
                <a16:creationId xmlns:a16="http://schemas.microsoft.com/office/drawing/2014/main" id="{0DBAC89E-06C0-8143-A678-1F8E8F4B03DA}"/>
              </a:ext>
            </a:extLst>
          </p:cNvPr>
          <p:cNvSpPr txBox="1"/>
          <p:nvPr/>
        </p:nvSpPr>
        <p:spPr>
          <a:xfrm>
            <a:off x="780562" y="1120362"/>
            <a:ext cx="9898324" cy="707886"/>
          </a:xfrm>
          <a:prstGeom prst="rect">
            <a:avLst/>
          </a:prstGeom>
          <a:noFill/>
        </p:spPr>
        <p:txBody>
          <a:bodyPr wrap="square">
            <a:spAutoFit/>
          </a:bodyPr>
          <a:lstStyle/>
          <a:p>
            <a:pPr>
              <a:spcBef>
                <a:spcPts val="2000"/>
              </a:spcBef>
            </a:pP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Yn ogystal â bod yn rhan o </a:t>
            </a:r>
            <a:r>
              <a:rPr lang="cy-GB" sz="20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sgam</a:t>
            </a: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sy’n niweidio pobl fel nain Josh, mae canlyniadau difrifol iawn eraill i fod yn ful arian.</a:t>
            </a:r>
          </a:p>
        </p:txBody>
      </p:sp>
      <p:grpSp>
        <p:nvGrpSpPr>
          <p:cNvPr id="38" name="Family">
            <a:extLst>
              <a:ext uri="{FF2B5EF4-FFF2-40B4-BE49-F238E27FC236}">
                <a16:creationId xmlns:a16="http://schemas.microsoft.com/office/drawing/2014/main" id="{1126D42B-22EC-5D4F-980F-81BCED533FC4}"/>
              </a:ext>
              <a:ext uri="{C183D7F6-B498-43B3-948B-1728B52AA6E4}">
                <adec:decorative xmlns:adec="http://schemas.microsoft.com/office/drawing/2017/decorative" val="1"/>
              </a:ext>
            </a:extLst>
          </p:cNvPr>
          <p:cNvGrpSpPr/>
          <p:nvPr/>
        </p:nvGrpSpPr>
        <p:grpSpPr>
          <a:xfrm>
            <a:off x="877542" y="2316096"/>
            <a:ext cx="1624383" cy="3410101"/>
            <a:chOff x="877542" y="2316096"/>
            <a:chExt cx="1624383" cy="3410101"/>
          </a:xfrm>
        </p:grpSpPr>
        <p:sp>
          <p:nvSpPr>
            <p:cNvPr id="26" name="Rectangle 25">
              <a:extLst>
                <a:ext uri="{FF2B5EF4-FFF2-40B4-BE49-F238E27FC236}">
                  <a16:creationId xmlns:a16="http://schemas.microsoft.com/office/drawing/2014/main" id="{6C52827E-85FA-E844-98AE-77FB9F6B0DA3}"/>
                </a:ext>
              </a:extLst>
            </p:cNvPr>
            <p:cNvSpPr/>
            <p:nvPr/>
          </p:nvSpPr>
          <p:spPr>
            <a:xfrm>
              <a:off x="877542" y="2349189"/>
              <a:ext cx="1624383" cy="141622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9997CEF3-D36B-5547-AA4C-3AF6C64195E1}"/>
                </a:ext>
              </a:extLst>
            </p:cNvPr>
            <p:cNvSpPr txBox="1"/>
            <p:nvPr/>
          </p:nvSpPr>
          <p:spPr>
            <a:xfrm>
              <a:off x="994011" y="3850786"/>
              <a:ext cx="1342863" cy="1532909"/>
            </a:xfrm>
            <a:prstGeom prst="rect">
              <a:avLst/>
            </a:prstGeom>
            <a:noFill/>
          </p:spPr>
          <p:txBody>
            <a:bodyPr wrap="square" rtlCol="0">
              <a:noAutofit/>
            </a:bodyPr>
            <a:lstStyle/>
            <a:p>
              <a:pPr>
                <a:spcBef>
                  <a:spcPts val="2000"/>
                </a:spcBef>
              </a:pPr>
              <a:r>
                <a:rPr lang="cy-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rPr>
                <a:t>Gallech fod yn rhoi eich hun a'ch teulu mewn perygl.</a:t>
              </a:r>
            </a:p>
            <a:p>
              <a:pPr>
                <a:spcBef>
                  <a:spcPts val="2000"/>
                </a:spcBef>
              </a:pPr>
              <a:endParaRPr lang="en-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28" name="Rectangle 27">
              <a:extLst>
                <a:ext uri="{FF2B5EF4-FFF2-40B4-BE49-F238E27FC236}">
                  <a16:creationId xmlns:a16="http://schemas.microsoft.com/office/drawing/2014/main" id="{0A91A2C4-8396-C543-BD14-17FB89241BA6}"/>
                </a:ext>
              </a:extLst>
            </p:cNvPr>
            <p:cNvSpPr/>
            <p:nvPr/>
          </p:nvSpPr>
          <p:spPr>
            <a:xfrm>
              <a:off x="877542" y="2348879"/>
              <a:ext cx="1624383" cy="3377318"/>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Family image">
              <a:extLst>
                <a:ext uri="{FF2B5EF4-FFF2-40B4-BE49-F238E27FC236}">
                  <a16:creationId xmlns:a16="http://schemas.microsoft.com/office/drawing/2014/main" id="{07FE8E01-3694-E64E-9431-C57A82AF6156}"/>
                </a:ext>
                <a:ext uri="{C183D7F6-B498-43B3-948B-1728B52AA6E4}">
                  <adec:decorative xmlns:adec="http://schemas.microsoft.com/office/drawing/2017/decorative" val="1"/>
                </a:ext>
              </a:extLst>
            </p:cNvPr>
            <p:cNvPicPr>
              <a:picLocks noChangeAspect="1"/>
            </p:cNvPicPr>
            <p:nvPr/>
          </p:nvPicPr>
          <p:blipFill>
            <a:blip r:embed="rId2" cstate="screen">
              <a:alphaModFix/>
              <a:extLst>
                <a:ext uri="{28A0092B-C50C-407E-A947-70E740481C1C}">
                  <a14:useLocalDpi xmlns:a14="http://schemas.microsoft.com/office/drawing/2010/main"/>
                </a:ext>
              </a:extLst>
            </a:blip>
            <a:stretch>
              <a:fillRect/>
            </a:stretch>
          </p:blipFill>
          <p:spPr>
            <a:xfrm>
              <a:off x="951740" y="2316096"/>
              <a:ext cx="1464543" cy="1453531"/>
            </a:xfrm>
            <a:prstGeom prst="rect">
              <a:avLst/>
            </a:prstGeom>
          </p:spPr>
        </p:pic>
      </p:grpSp>
      <p:grpSp>
        <p:nvGrpSpPr>
          <p:cNvPr id="29" name="Bank account">
            <a:extLst>
              <a:ext uri="{FF2B5EF4-FFF2-40B4-BE49-F238E27FC236}">
                <a16:creationId xmlns:a16="http://schemas.microsoft.com/office/drawing/2014/main" id="{46E28AD5-3B84-7348-9F59-73DEBAAEF205}"/>
              </a:ext>
              <a:ext uri="{C183D7F6-B498-43B3-948B-1728B52AA6E4}">
                <adec:decorative xmlns:adec="http://schemas.microsoft.com/office/drawing/2017/decorative" val="1"/>
              </a:ext>
            </a:extLst>
          </p:cNvPr>
          <p:cNvGrpSpPr/>
          <p:nvPr/>
        </p:nvGrpSpPr>
        <p:grpSpPr>
          <a:xfrm>
            <a:off x="2637055" y="2352192"/>
            <a:ext cx="1624383" cy="3377318"/>
            <a:chOff x="2620339" y="2360318"/>
            <a:chExt cx="1624383" cy="3377318"/>
          </a:xfrm>
        </p:grpSpPr>
        <p:grpSp>
          <p:nvGrpSpPr>
            <p:cNvPr id="40" name="Group 39">
              <a:extLst>
                <a:ext uri="{FF2B5EF4-FFF2-40B4-BE49-F238E27FC236}">
                  <a16:creationId xmlns:a16="http://schemas.microsoft.com/office/drawing/2014/main" id="{A46F54D6-487F-F449-8C5F-E6C1846CA6FD}"/>
                </a:ext>
                <a:ext uri="{C183D7F6-B498-43B3-948B-1728B52AA6E4}">
                  <adec:decorative xmlns:adec="http://schemas.microsoft.com/office/drawing/2017/decorative" val="1"/>
                </a:ext>
              </a:extLst>
            </p:cNvPr>
            <p:cNvGrpSpPr/>
            <p:nvPr/>
          </p:nvGrpSpPr>
          <p:grpSpPr>
            <a:xfrm>
              <a:off x="2620339" y="2360318"/>
              <a:ext cx="1624383" cy="3377318"/>
              <a:chOff x="4419901" y="2348879"/>
              <a:chExt cx="1624383" cy="3377318"/>
            </a:xfrm>
          </p:grpSpPr>
          <p:sp>
            <p:nvSpPr>
              <p:cNvPr id="12" name="TextBox 11">
                <a:extLst>
                  <a:ext uri="{FF2B5EF4-FFF2-40B4-BE49-F238E27FC236}">
                    <a16:creationId xmlns:a16="http://schemas.microsoft.com/office/drawing/2014/main" id="{42C9D8E1-D27B-3743-BA17-7677F5BCDDFD}"/>
                  </a:ext>
                </a:extLst>
              </p:cNvPr>
              <p:cNvSpPr txBox="1"/>
              <p:nvPr/>
            </p:nvSpPr>
            <p:spPr>
              <a:xfrm>
                <a:off x="4477358" y="3850786"/>
                <a:ext cx="1498187" cy="965165"/>
              </a:xfrm>
              <a:prstGeom prst="rect">
                <a:avLst/>
              </a:prstGeom>
              <a:noFill/>
            </p:spPr>
            <p:txBody>
              <a:bodyPr wrap="square" rtlCol="0">
                <a:noAutofit/>
              </a:bodyPr>
              <a:lstStyle/>
              <a:p>
                <a:pPr>
                  <a:spcBef>
                    <a:spcPts val="2000"/>
                  </a:spcBef>
                </a:pPr>
                <a:r>
                  <a:rPr lang="cy-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rPr>
                  <a:t>Bydd eich cyfrif banc yn cael ei gau.</a:t>
                </a:r>
              </a:p>
            </p:txBody>
          </p:sp>
          <p:sp>
            <p:nvSpPr>
              <p:cNvPr id="15" name="Rectangle 14">
                <a:extLst>
                  <a:ext uri="{FF2B5EF4-FFF2-40B4-BE49-F238E27FC236}">
                    <a16:creationId xmlns:a16="http://schemas.microsoft.com/office/drawing/2014/main" id="{8FE907C6-2B3E-B846-9CB7-9F86492B2329}"/>
                  </a:ext>
                </a:extLst>
              </p:cNvPr>
              <p:cNvSpPr/>
              <p:nvPr/>
            </p:nvSpPr>
            <p:spPr>
              <a:xfrm>
                <a:off x="4419901" y="2348879"/>
                <a:ext cx="1624383" cy="3377318"/>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BBF4391-519E-6041-862F-5B0EE64625F6}"/>
                  </a:ext>
                  <a:ext uri="{C183D7F6-B498-43B3-948B-1728B52AA6E4}">
                    <adec:decorative xmlns:adec="http://schemas.microsoft.com/office/drawing/2017/decorative" val="1"/>
                  </a:ext>
                </a:extLst>
              </p:cNvPr>
              <p:cNvSpPr/>
              <p:nvPr/>
            </p:nvSpPr>
            <p:spPr>
              <a:xfrm>
                <a:off x="4419901" y="2349189"/>
                <a:ext cx="1624383" cy="141622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descr="A computer screen with white text&#10;&#10;Description automatically generated with medium confidence">
              <a:extLst>
                <a:ext uri="{FF2B5EF4-FFF2-40B4-BE49-F238E27FC236}">
                  <a16:creationId xmlns:a16="http://schemas.microsoft.com/office/drawing/2014/main" id="{9F8F8E68-F932-6B4C-A1C6-E0B426FF8483}"/>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t="3326" b="1891"/>
            <a:stretch/>
          </p:blipFill>
          <p:spPr>
            <a:xfrm>
              <a:off x="2709066" y="2373718"/>
              <a:ext cx="1476119" cy="1388520"/>
            </a:xfrm>
            <a:prstGeom prst="rect">
              <a:avLst/>
            </a:prstGeom>
          </p:spPr>
        </p:pic>
      </p:grpSp>
      <p:grpSp>
        <p:nvGrpSpPr>
          <p:cNvPr id="39" name="Phone">
            <a:extLst>
              <a:ext uri="{FF2B5EF4-FFF2-40B4-BE49-F238E27FC236}">
                <a16:creationId xmlns:a16="http://schemas.microsoft.com/office/drawing/2014/main" id="{1677ECA1-CCAE-2941-9D20-EC2B1827F0A8}"/>
              </a:ext>
              <a:ext uri="{C183D7F6-B498-43B3-948B-1728B52AA6E4}">
                <adec:decorative xmlns:adec="http://schemas.microsoft.com/office/drawing/2017/decorative" val="1"/>
              </a:ext>
            </a:extLst>
          </p:cNvPr>
          <p:cNvGrpSpPr/>
          <p:nvPr/>
        </p:nvGrpSpPr>
        <p:grpSpPr>
          <a:xfrm>
            <a:off x="4396568" y="2316874"/>
            <a:ext cx="1624383" cy="3420762"/>
            <a:chOff x="2655116" y="2305745"/>
            <a:chExt cx="1624383" cy="3420762"/>
          </a:xfrm>
        </p:grpSpPr>
        <p:sp>
          <p:nvSpPr>
            <p:cNvPr id="9" name="Rectangle 8">
              <a:extLst>
                <a:ext uri="{FF2B5EF4-FFF2-40B4-BE49-F238E27FC236}">
                  <a16:creationId xmlns:a16="http://schemas.microsoft.com/office/drawing/2014/main" id="{931D46B3-9191-A14D-9673-8371B4F0EEB3}"/>
                </a:ext>
              </a:extLst>
            </p:cNvPr>
            <p:cNvSpPr/>
            <p:nvPr/>
          </p:nvSpPr>
          <p:spPr>
            <a:xfrm>
              <a:off x="2655116" y="2349189"/>
              <a:ext cx="1624383" cy="141622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832EEB9-CB28-6947-A4BA-BC36431A76A0}"/>
                </a:ext>
              </a:extLst>
            </p:cNvPr>
            <p:cNvSpPr txBox="1"/>
            <p:nvPr/>
          </p:nvSpPr>
          <p:spPr>
            <a:xfrm>
              <a:off x="2771584" y="3850786"/>
              <a:ext cx="1342863" cy="1249037"/>
            </a:xfrm>
            <a:prstGeom prst="rect">
              <a:avLst/>
            </a:prstGeom>
            <a:noFill/>
          </p:spPr>
          <p:txBody>
            <a:bodyPr wrap="square" rtlCol="0">
              <a:noAutofit/>
            </a:bodyPr>
            <a:lstStyle/>
            <a:p>
              <a:pPr marL="0" marR="0" lvl="0" indent="0" algn="l" defTabSz="914400" rtl="0" eaLnBrk="1" fontAlgn="auto" latinLnBrk="0" hangingPunct="1">
                <a:lnSpc>
                  <a:spcPct val="100000"/>
                </a:lnSpc>
                <a:spcBef>
                  <a:spcPts val="2000"/>
                </a:spcBef>
                <a:spcAft>
                  <a:spcPts val="0"/>
                </a:spcAft>
                <a:buClrTx/>
                <a:buSzTx/>
                <a:buFontTx/>
                <a:buNone/>
                <a:tabLst/>
                <a:defRPr/>
              </a:pPr>
              <a:r>
                <a:rPr kumimoji="0" lang="cy-GB" sz="1500" b="1" i="0" u="none" strike="noStrike" kern="1200" cap="none" spc="0" normalizeH="0" baseline="0" dirty="0">
                  <a:ln>
                    <a:noFill/>
                  </a:ln>
                  <a:solidFill>
                    <a:srgbClr val="363636"/>
                  </a:solidFill>
                  <a:effectLst/>
                  <a:uLnTx/>
                  <a:uFillTx/>
                  <a:latin typeface="Arial" panose="020B0604020202020204" pitchFamily="34" charset="0"/>
                  <a:ea typeface="Calibri" panose="020F0502020204030204" pitchFamily="34" charset="0"/>
                  <a:cs typeface="Arial" panose="020B0604020202020204" pitchFamily="34" charset="0"/>
                </a:rPr>
                <a:t>Bydd cael cytundeb ffôn symudol yn anodd iawn.</a:t>
              </a:r>
            </a:p>
            <a:p>
              <a:pPr>
                <a:spcBef>
                  <a:spcPts val="2000"/>
                </a:spcBef>
              </a:pPr>
              <a:endParaRPr lang="en-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94D9CEBC-DB47-4047-BC46-F6C6339B3CEF}"/>
                </a:ext>
              </a:extLst>
            </p:cNvPr>
            <p:cNvSpPr/>
            <p:nvPr/>
          </p:nvSpPr>
          <p:spPr>
            <a:xfrm>
              <a:off x="2655116" y="2348878"/>
              <a:ext cx="1624383" cy="3377629"/>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hone image">
              <a:extLst>
                <a:ext uri="{FF2B5EF4-FFF2-40B4-BE49-F238E27FC236}">
                  <a16:creationId xmlns:a16="http://schemas.microsoft.com/office/drawing/2014/main" id="{44386576-F6F4-ED4E-9638-07EF03C79A55}"/>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17850" y="2305745"/>
              <a:ext cx="1468991" cy="1480120"/>
            </a:xfrm>
            <a:prstGeom prst="rect">
              <a:avLst/>
            </a:prstGeom>
          </p:spPr>
        </p:pic>
      </p:grpSp>
      <p:grpSp>
        <p:nvGrpSpPr>
          <p:cNvPr id="44" name="Uni">
            <a:extLst>
              <a:ext uri="{FF2B5EF4-FFF2-40B4-BE49-F238E27FC236}">
                <a16:creationId xmlns:a16="http://schemas.microsoft.com/office/drawing/2014/main" id="{0AF91E72-7205-F54D-8495-116233895E37}"/>
              </a:ext>
              <a:ext uri="{C183D7F6-B498-43B3-948B-1728B52AA6E4}">
                <adec:decorative xmlns:adec="http://schemas.microsoft.com/office/drawing/2017/decorative" val="1"/>
              </a:ext>
            </a:extLst>
          </p:cNvPr>
          <p:cNvGrpSpPr/>
          <p:nvPr/>
        </p:nvGrpSpPr>
        <p:grpSpPr>
          <a:xfrm>
            <a:off x="6156081" y="2305745"/>
            <a:ext cx="1633071" cy="3431892"/>
            <a:chOff x="6181937" y="2305745"/>
            <a:chExt cx="1633071" cy="3431892"/>
          </a:xfrm>
        </p:grpSpPr>
        <p:sp>
          <p:nvSpPr>
            <p:cNvPr id="16" name="Rectangle 15">
              <a:extLst>
                <a:ext uri="{FF2B5EF4-FFF2-40B4-BE49-F238E27FC236}">
                  <a16:creationId xmlns:a16="http://schemas.microsoft.com/office/drawing/2014/main" id="{892A40B6-4AC0-F841-81C8-5D3668336C4A}"/>
                </a:ext>
              </a:extLst>
            </p:cNvPr>
            <p:cNvSpPr/>
            <p:nvPr/>
          </p:nvSpPr>
          <p:spPr>
            <a:xfrm>
              <a:off x="6181938" y="2348879"/>
              <a:ext cx="1624383" cy="3388758"/>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E450DB47-C301-7048-BEA5-87D9741649ED}"/>
                </a:ext>
              </a:extLst>
            </p:cNvPr>
            <p:cNvSpPr/>
            <p:nvPr/>
          </p:nvSpPr>
          <p:spPr>
            <a:xfrm>
              <a:off x="6181937" y="2349189"/>
              <a:ext cx="1624383" cy="141622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F1F4623-E8D1-F44C-B1A6-6080A8F4DD35}"/>
                </a:ext>
              </a:extLst>
            </p:cNvPr>
            <p:cNvSpPr txBox="1"/>
            <p:nvPr/>
          </p:nvSpPr>
          <p:spPr>
            <a:xfrm>
              <a:off x="6284300" y="3850786"/>
              <a:ext cx="1530708" cy="1532909"/>
            </a:xfrm>
            <a:prstGeom prst="rect">
              <a:avLst/>
            </a:prstGeom>
            <a:noFill/>
          </p:spPr>
          <p:txBody>
            <a:bodyPr wrap="square" rtlCol="0">
              <a:noAutofit/>
            </a:bodyPr>
            <a:lstStyle/>
            <a:p>
              <a:pPr>
                <a:spcBef>
                  <a:spcPts val="2000"/>
                </a:spcBef>
              </a:pPr>
              <a:r>
                <a:rPr lang="cy-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rPr>
                <a:t>Byddwch yn ei chael yn anodd cael benthyciad myfyriwr ar gyfer coleg neu brifysgol</a:t>
              </a:r>
              <a:r>
                <a:rPr lang="en-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rPr>
                <a:t>.</a:t>
              </a:r>
            </a:p>
          </p:txBody>
        </p:sp>
        <p:pic>
          <p:nvPicPr>
            <p:cNvPr id="23" name="Uni image">
              <a:extLst>
                <a:ext uri="{FF2B5EF4-FFF2-40B4-BE49-F238E27FC236}">
                  <a16:creationId xmlns:a16="http://schemas.microsoft.com/office/drawing/2014/main" id="{B3ADD3BA-F96F-4848-A507-946A802A4081}"/>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53386" y="2305745"/>
              <a:ext cx="1480120" cy="1480120"/>
            </a:xfrm>
            <a:prstGeom prst="rect">
              <a:avLst/>
            </a:prstGeom>
          </p:spPr>
        </p:pic>
      </p:grpSp>
      <p:grpSp>
        <p:nvGrpSpPr>
          <p:cNvPr id="8" name="Job">
            <a:extLst>
              <a:ext uri="{FF2B5EF4-FFF2-40B4-BE49-F238E27FC236}">
                <a16:creationId xmlns:a16="http://schemas.microsoft.com/office/drawing/2014/main" id="{E43285FA-3A40-194F-BFC0-220D0A45D20B}"/>
              </a:ext>
              <a:ext uri="{C183D7F6-B498-43B3-948B-1728B52AA6E4}">
                <adec:decorative xmlns:adec="http://schemas.microsoft.com/office/drawing/2017/decorative" val="1"/>
              </a:ext>
            </a:extLst>
          </p:cNvPr>
          <p:cNvGrpSpPr/>
          <p:nvPr/>
        </p:nvGrpSpPr>
        <p:grpSpPr>
          <a:xfrm>
            <a:off x="7924282" y="2348344"/>
            <a:ext cx="1624384" cy="3389293"/>
            <a:chOff x="7940350" y="2348344"/>
            <a:chExt cx="1624384" cy="3389293"/>
          </a:xfrm>
        </p:grpSpPr>
        <p:grpSp>
          <p:nvGrpSpPr>
            <p:cNvPr id="42" name="Group 41">
              <a:extLst>
                <a:ext uri="{FF2B5EF4-FFF2-40B4-BE49-F238E27FC236}">
                  <a16:creationId xmlns:a16="http://schemas.microsoft.com/office/drawing/2014/main" id="{4F748836-1122-A04E-9A6F-8C086D7E9CF4}"/>
                </a:ext>
                <a:ext uri="{C183D7F6-B498-43B3-948B-1728B52AA6E4}">
                  <adec:decorative xmlns:adec="http://schemas.microsoft.com/office/drawing/2017/decorative" val="1"/>
                </a:ext>
              </a:extLst>
            </p:cNvPr>
            <p:cNvGrpSpPr/>
            <p:nvPr/>
          </p:nvGrpSpPr>
          <p:grpSpPr>
            <a:xfrm>
              <a:off x="7940350" y="2348878"/>
              <a:ext cx="1624384" cy="3388759"/>
              <a:chOff x="7940350" y="2348878"/>
              <a:chExt cx="1624384" cy="3388759"/>
            </a:xfrm>
          </p:grpSpPr>
          <p:sp>
            <p:nvSpPr>
              <p:cNvPr id="13" name="TextBox 12">
                <a:extLst>
                  <a:ext uri="{FF2B5EF4-FFF2-40B4-BE49-F238E27FC236}">
                    <a16:creationId xmlns:a16="http://schemas.microsoft.com/office/drawing/2014/main" id="{23854208-0706-E34F-9458-9175FF68484E}"/>
                  </a:ext>
                </a:extLst>
              </p:cNvPr>
              <p:cNvSpPr txBox="1"/>
              <p:nvPr/>
            </p:nvSpPr>
            <p:spPr>
              <a:xfrm>
                <a:off x="8034827" y="3850786"/>
                <a:ext cx="1460715" cy="1532909"/>
              </a:xfrm>
              <a:prstGeom prst="rect">
                <a:avLst/>
              </a:prstGeom>
              <a:noFill/>
            </p:spPr>
            <p:txBody>
              <a:bodyPr wrap="square" rtlCol="0">
                <a:noAutofit/>
              </a:bodyPr>
              <a:lstStyle/>
              <a:p>
                <a:pPr>
                  <a:spcBef>
                    <a:spcPts val="2000"/>
                  </a:spcBef>
                </a:pPr>
                <a:r>
                  <a:rPr lang="cy-GB" sz="1500" b="1" dirty="0">
                    <a:solidFill>
                      <a:srgbClr val="363636"/>
                    </a:solidFill>
                    <a:effectLst/>
                    <a:latin typeface="Arial" panose="020B0604020202020204" pitchFamily="34" charset="0"/>
                    <a:ea typeface="Calibri" panose="020F0502020204030204" pitchFamily="34" charset="0"/>
                    <a:cs typeface="Arial" panose="020B0604020202020204" pitchFamily="34" charset="0"/>
                  </a:rPr>
                  <a:t>Gallech ei chael yn anodd cael swydd pan fyddwch yn gadael yr ysgol.</a:t>
                </a:r>
              </a:p>
            </p:txBody>
          </p:sp>
          <p:sp>
            <p:nvSpPr>
              <p:cNvPr id="17" name="Rectangle 16">
                <a:extLst>
                  <a:ext uri="{FF2B5EF4-FFF2-40B4-BE49-F238E27FC236}">
                    <a16:creationId xmlns:a16="http://schemas.microsoft.com/office/drawing/2014/main" id="{14C785D5-81F9-2E45-B9BA-BA5E44271931}"/>
                  </a:ext>
                </a:extLst>
              </p:cNvPr>
              <p:cNvSpPr/>
              <p:nvPr/>
            </p:nvSpPr>
            <p:spPr>
              <a:xfrm>
                <a:off x="7940351" y="2348878"/>
                <a:ext cx="1624383" cy="3388759"/>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9EEF847-F3AF-6C42-B045-32C57C0F1A56}"/>
                  </a:ext>
                </a:extLst>
              </p:cNvPr>
              <p:cNvSpPr/>
              <p:nvPr/>
            </p:nvSpPr>
            <p:spPr>
              <a:xfrm>
                <a:off x="7940350" y="2354117"/>
                <a:ext cx="1624383" cy="141622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5" name="Picture 74" descr="A picture containing text, logo, screenshot, yellow&#10;&#10;Description automatically generated">
              <a:extLst>
                <a:ext uri="{FF2B5EF4-FFF2-40B4-BE49-F238E27FC236}">
                  <a16:creationId xmlns:a16="http://schemas.microsoft.com/office/drawing/2014/main" id="{AEF90BD6-42D9-9646-8FD9-638551D7F300}"/>
                </a:ext>
              </a:extLst>
            </p:cNvPr>
            <p:cNvPicPr>
              <a:picLocks noChangeAspect="1"/>
            </p:cNvPicPr>
            <p:nvPr/>
          </p:nvPicPr>
          <p:blipFill rotWithShape="1">
            <a:blip r:embed="rId6" cstate="screen">
              <a:alphaModFix/>
              <a:extLst>
                <a:ext uri="{28A0092B-C50C-407E-A947-70E740481C1C}">
                  <a14:useLocalDpi xmlns:a14="http://schemas.microsoft.com/office/drawing/2010/main"/>
                </a:ext>
              </a:extLst>
            </a:blip>
            <a:srcRect/>
            <a:stretch/>
          </p:blipFill>
          <p:spPr>
            <a:xfrm>
              <a:off x="8072168" y="2348344"/>
              <a:ext cx="1333942" cy="1383167"/>
            </a:xfrm>
            <a:prstGeom prst="rect">
              <a:avLst/>
            </a:prstGeom>
          </p:spPr>
        </p:pic>
      </p:grpSp>
      <p:grpSp>
        <p:nvGrpSpPr>
          <p:cNvPr id="43" name="Jail">
            <a:extLst>
              <a:ext uri="{FF2B5EF4-FFF2-40B4-BE49-F238E27FC236}">
                <a16:creationId xmlns:a16="http://schemas.microsoft.com/office/drawing/2014/main" id="{78B7A6CB-57B2-BF46-9B60-F0F50A1E20D0}"/>
              </a:ext>
              <a:ext uri="{C183D7F6-B498-43B3-948B-1728B52AA6E4}">
                <adec:decorative xmlns:adec="http://schemas.microsoft.com/office/drawing/2017/decorative" val="1"/>
              </a:ext>
            </a:extLst>
          </p:cNvPr>
          <p:cNvGrpSpPr/>
          <p:nvPr/>
        </p:nvGrpSpPr>
        <p:grpSpPr>
          <a:xfrm>
            <a:off x="9683795" y="2306491"/>
            <a:ext cx="1630663" cy="3431146"/>
            <a:chOff x="9683795" y="2306491"/>
            <a:chExt cx="1630663" cy="3431146"/>
          </a:xfrm>
        </p:grpSpPr>
        <p:sp>
          <p:nvSpPr>
            <p:cNvPr id="30" name="TextBox 29">
              <a:extLst>
                <a:ext uri="{FF2B5EF4-FFF2-40B4-BE49-F238E27FC236}">
                  <a16:creationId xmlns:a16="http://schemas.microsoft.com/office/drawing/2014/main" id="{13AD735F-38A7-DE4F-A3E9-550B8B2E4853}"/>
                </a:ext>
              </a:extLst>
            </p:cNvPr>
            <p:cNvSpPr txBox="1"/>
            <p:nvPr/>
          </p:nvSpPr>
          <p:spPr>
            <a:xfrm>
              <a:off x="9778271" y="3850786"/>
              <a:ext cx="1460715" cy="965165"/>
            </a:xfrm>
            <a:prstGeom prst="rect">
              <a:avLst/>
            </a:prstGeom>
            <a:noFill/>
          </p:spPr>
          <p:txBody>
            <a:bodyPr wrap="square" rtlCol="0">
              <a:noAutofit/>
            </a:bodyPr>
            <a:lstStyle/>
            <a:p>
              <a:pPr>
                <a:spcBef>
                  <a:spcPts val="2000"/>
                </a:spcBef>
              </a:pPr>
              <a:r>
                <a:rPr lang="cy-GB" sz="1500" b="1" dirty="0">
                  <a:solidFill>
                    <a:srgbClr val="363636"/>
                  </a:solidFill>
                  <a:latin typeface="Arial" panose="020B0604020202020204" pitchFamily="34" charset="0"/>
                  <a:ea typeface="Calibri" panose="020F0502020204030204" pitchFamily="34" charset="0"/>
                  <a:cs typeface="Arial" panose="020B0604020202020204" pitchFamily="34" charset="0"/>
                </a:rPr>
                <a:t>Mae’n drosedd.</a:t>
              </a:r>
            </a:p>
          </p:txBody>
        </p:sp>
        <p:sp>
          <p:nvSpPr>
            <p:cNvPr id="31" name="Rectangle 30">
              <a:extLst>
                <a:ext uri="{FF2B5EF4-FFF2-40B4-BE49-F238E27FC236}">
                  <a16:creationId xmlns:a16="http://schemas.microsoft.com/office/drawing/2014/main" id="{D615EAB5-2D7E-384E-98CC-69C2F5BB6196}"/>
                </a:ext>
              </a:extLst>
            </p:cNvPr>
            <p:cNvSpPr/>
            <p:nvPr/>
          </p:nvSpPr>
          <p:spPr>
            <a:xfrm>
              <a:off x="9683795" y="2348879"/>
              <a:ext cx="1624383" cy="3388758"/>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Logo&#10;&#10;Description automatically generated">
              <a:extLst>
                <a:ext uri="{FF2B5EF4-FFF2-40B4-BE49-F238E27FC236}">
                  <a16:creationId xmlns:a16="http://schemas.microsoft.com/office/drawing/2014/main" id="{4C67E947-E51A-F643-B97A-E7DB250671A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58866" y="2316874"/>
              <a:ext cx="1480120" cy="1468991"/>
            </a:xfrm>
            <a:prstGeom prst="rect">
              <a:avLst/>
            </a:prstGeom>
          </p:spPr>
        </p:pic>
        <p:sp>
          <p:nvSpPr>
            <p:cNvPr id="34" name="Rectangle 33">
              <a:extLst>
                <a:ext uri="{FF2B5EF4-FFF2-40B4-BE49-F238E27FC236}">
                  <a16:creationId xmlns:a16="http://schemas.microsoft.com/office/drawing/2014/main" id="{C9B0C240-DC23-364E-B98E-F71EEC0F298C}"/>
                </a:ext>
              </a:extLst>
            </p:cNvPr>
            <p:cNvSpPr/>
            <p:nvPr/>
          </p:nvSpPr>
          <p:spPr>
            <a:xfrm>
              <a:off x="9690075" y="2354117"/>
              <a:ext cx="1624383" cy="1416224"/>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Jail image">
              <a:extLst>
                <a:ext uri="{FF2B5EF4-FFF2-40B4-BE49-F238E27FC236}">
                  <a16:creationId xmlns:a16="http://schemas.microsoft.com/office/drawing/2014/main" id="{8B42A0BF-0662-2747-BBFB-3ADAB0F6D953}"/>
                </a:ext>
                <a:ext uri="{C183D7F6-B498-43B3-948B-1728B52AA6E4}">
                  <adec:decorative xmlns:adec="http://schemas.microsoft.com/office/drawing/2017/decorative" val="1"/>
                </a:ext>
              </a:extLst>
            </p:cNvPr>
            <p:cNvPicPr>
              <a:picLocks noChangeAspect="1"/>
            </p:cNvPicPr>
            <p:nvPr/>
          </p:nvPicPr>
          <p:blipFill>
            <a:blip r:embed="rId8" cstate="screen">
              <a:alphaModFix/>
              <a:extLst>
                <a:ext uri="{28A0092B-C50C-407E-A947-70E740481C1C}">
                  <a14:useLocalDpi xmlns:a14="http://schemas.microsoft.com/office/drawing/2010/main"/>
                </a:ext>
              </a:extLst>
            </a:blip>
            <a:stretch>
              <a:fillRect/>
            </a:stretch>
          </p:blipFill>
          <p:spPr>
            <a:xfrm>
              <a:off x="9760140" y="2306491"/>
              <a:ext cx="1480120" cy="1480120"/>
            </a:xfrm>
            <a:prstGeom prst="rect">
              <a:avLst/>
            </a:prstGeom>
          </p:spPr>
        </p:pic>
      </p:grpSp>
    </p:spTree>
    <p:extLst>
      <p:ext uri="{BB962C8B-B14F-4D97-AF65-F5344CB8AC3E}">
        <p14:creationId xmlns:p14="http://schemas.microsoft.com/office/powerpoint/2010/main" val="46387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6BE86063-F920-0A4F-80F5-33F90DDF0D14}"/>
              </a:ext>
            </a:extLst>
          </p:cNvPr>
          <p:cNvSpPr>
            <a:spLocks noGrp="1"/>
          </p:cNvSpPr>
          <p:nvPr>
            <p:ph type="ctrTitle"/>
          </p:nvPr>
        </p:nvSpPr>
        <p:spPr>
          <a:xfrm>
            <a:off x="0" y="792243"/>
            <a:ext cx="12192000" cy="1206035"/>
          </a:xfrm>
        </p:spPr>
        <p:txBody>
          <a:bodyPr anchor="ctr" anchorCtr="1"/>
          <a:lstStyle/>
          <a:p>
            <a:r>
              <a:rPr lang="en-US" sz="4000" b="1" dirty="0" err="1">
                <a:solidFill>
                  <a:srgbClr val="363636"/>
                </a:solidFill>
                <a:latin typeface="Arial Black" panose="020B0604020202020204" pitchFamily="34" charset="0"/>
                <a:cs typeface="Arial Black" panose="020B0604020202020204" pitchFamily="34" charset="0"/>
              </a:rPr>
              <a:t>ABCh</a:t>
            </a:r>
            <a:endParaRPr lang="en-US" sz="4000" b="1" dirty="0">
              <a:solidFill>
                <a:srgbClr val="363636"/>
              </a:solidFill>
              <a:latin typeface="Arial Black" panose="020B0604020202020204" pitchFamily="34" charset="0"/>
              <a:cs typeface="Arial Black" panose="020B0604020202020204" pitchFamily="34" charset="0"/>
            </a:endParaRPr>
          </a:p>
        </p:txBody>
      </p:sp>
      <p:sp>
        <p:nvSpPr>
          <p:cNvPr id="13" name="TextBox 12">
            <a:extLst>
              <a:ext uri="{FF2B5EF4-FFF2-40B4-BE49-F238E27FC236}">
                <a16:creationId xmlns:a16="http://schemas.microsoft.com/office/drawing/2014/main" id="{9B4507ED-5B52-CC4A-81C2-B94AE57AF49D}"/>
              </a:ext>
            </a:extLst>
          </p:cNvPr>
          <p:cNvSpPr txBox="1"/>
          <p:nvPr/>
        </p:nvSpPr>
        <p:spPr>
          <a:xfrm>
            <a:off x="112542" y="182880"/>
            <a:ext cx="2017594" cy="369332"/>
          </a:xfrm>
          <a:prstGeom prst="rect">
            <a:avLst/>
          </a:prstGeom>
          <a:noFill/>
        </p:spPr>
        <p:txBody>
          <a:bodyPr wrap="square" rtlCol="0">
            <a:spAutoFit/>
          </a:bodyPr>
          <a:lstStyle/>
          <a:p>
            <a:r>
              <a:rPr lang="en-GB" dirty="0" err="1">
                <a:solidFill>
                  <a:srgbClr val="363636"/>
                </a:solidFill>
                <a:latin typeface="Arial" panose="020B0604020202020204" pitchFamily="34" charset="0"/>
                <a:cs typeface="Arial" panose="020B0604020202020204" pitchFamily="34" charset="0"/>
              </a:rPr>
              <a:t>Ar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gyfer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yr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athro</a:t>
            </a:r>
            <a:endParaRPr lang="en-GB" dirty="0">
              <a:solidFill>
                <a:srgbClr val="363636"/>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4AD2A779-3580-5147-B3F2-51E9B4A0DF4A}"/>
              </a:ext>
            </a:extLst>
          </p:cNvPr>
          <p:cNvSpPr txBox="1"/>
          <p:nvPr/>
        </p:nvSpPr>
        <p:spPr>
          <a:xfrm>
            <a:off x="1496643" y="2102113"/>
            <a:ext cx="9378185" cy="3290644"/>
          </a:xfrm>
          <a:prstGeom prst="rect">
            <a:avLst/>
          </a:prstGeom>
          <a:noFill/>
        </p:spPr>
        <p:txBody>
          <a:bodyPr wrap="square" rtlCol="0">
            <a:spAutoFit/>
          </a:bodyPr>
          <a:lstStyle/>
          <a:p>
            <a:pPr>
              <a:spcBef>
                <a:spcPts val="1500"/>
              </a:spcBef>
            </a:pPr>
            <a:r>
              <a:rPr lang="cy-GB" b="1" dirty="0">
                <a:solidFill>
                  <a:srgbClr val="363636"/>
                </a:solidFill>
                <a:latin typeface="Arial Black" panose="020B0604020202020204" pitchFamily="34" charset="0"/>
                <a:cs typeface="Arial Black" panose="020B0604020202020204" pitchFamily="34" charset="0"/>
              </a:rPr>
              <a:t>Amcanion dysgu</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Dysgu am y peryglon sy’n gysylltiedig â bod yn ‘ful arian’.</a:t>
            </a:r>
          </a:p>
          <a:p>
            <a:pPr>
              <a:spcBef>
                <a:spcPts val="2000"/>
              </a:spcBef>
            </a:pPr>
            <a:r>
              <a:rPr lang="cy-GB" b="1" dirty="0">
                <a:solidFill>
                  <a:srgbClr val="363636"/>
                </a:solidFill>
                <a:latin typeface="Arial Black" panose="020B0604020202020204" pitchFamily="34" charset="0"/>
                <a:cs typeface="Arial Black" panose="020B0604020202020204" pitchFamily="34" charset="0"/>
              </a:rPr>
              <a:t>Deilliannau dysgu </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Rwy’n gallu diffinio beth yw mul arian</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Rwy’n gallu egluro pam y gallai rhywun gael ei demtio neu ei dwyllo i ddod yn ful arian</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Rwy’n gallu gwerthuso ffyrdd o atal cael fy nhynnu i mewn i weithredoedd twyllodrus</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Rwy’n gallu egluro canlyniadau ariannol, cyfreithiol a moesol gweithredu fel mul arian</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Rwy’n gallu egluro sut i geisio cymorth os ydw i’n pryderu amdanaf fy hun neu ffrind</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Rwy’n deall bod </a:t>
            </a:r>
            <a:r>
              <a:rPr lang="cy-GB" dirty="0" err="1">
                <a:solidFill>
                  <a:srgbClr val="363636"/>
                </a:solidFill>
                <a:latin typeface="Arial" panose="020B0604020202020204" pitchFamily="34" charset="0"/>
                <a:cs typeface="Arial" panose="020B0604020202020204" pitchFamily="34" charset="0"/>
              </a:rPr>
              <a:t>bod</a:t>
            </a:r>
            <a:r>
              <a:rPr lang="cy-GB" dirty="0">
                <a:solidFill>
                  <a:srgbClr val="363636"/>
                </a:solidFill>
                <a:latin typeface="Arial" panose="020B0604020202020204" pitchFamily="34" charset="0"/>
                <a:cs typeface="Arial" panose="020B0604020202020204" pitchFamily="34" charset="0"/>
              </a:rPr>
              <a:t> yn ful arian yn anghyfreithlon</a:t>
            </a:r>
            <a:endParaRPr lang="cy-GB"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A65EF493-B38A-4831-79E9-1B2044CAB5CD}"/>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Logos">
            <a:extLst>
              <a:ext uri="{FF2B5EF4-FFF2-40B4-BE49-F238E27FC236}">
                <a16:creationId xmlns:a16="http://schemas.microsoft.com/office/drawing/2014/main" id="{8677CD58-0759-C994-8583-DE2B1211E2C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a:ext>
            </a:extLst>
          </a:blip>
          <a:srcRect l="46222"/>
          <a:stretch/>
        </p:blipFill>
        <p:spPr>
          <a:xfrm>
            <a:off x="10274300" y="6209688"/>
            <a:ext cx="1611919" cy="472763"/>
          </a:xfrm>
          <a:prstGeom prst="rect">
            <a:avLst/>
          </a:prstGeom>
        </p:spPr>
      </p:pic>
      <p:pic>
        <p:nvPicPr>
          <p:cNvPr id="4" name="Picture 3" descr="A blue letter on a black background&#10;&#10;Description automatically generated">
            <a:extLst>
              <a:ext uri="{FF2B5EF4-FFF2-40B4-BE49-F238E27FC236}">
                <a16:creationId xmlns:a16="http://schemas.microsoft.com/office/drawing/2014/main" id="{B3954962-61AD-0FB3-9B86-060D9D3E1D30}"/>
              </a:ext>
            </a:extLst>
          </p:cNvPr>
          <p:cNvPicPr>
            <a:picLocks noChangeAspect="1"/>
          </p:cNvPicPr>
          <p:nvPr/>
        </p:nvPicPr>
        <p:blipFill>
          <a:blip r:embed="rId4"/>
          <a:stretch>
            <a:fillRect/>
          </a:stretch>
        </p:blipFill>
        <p:spPr>
          <a:xfrm>
            <a:off x="8528341" y="6269145"/>
            <a:ext cx="1536883" cy="373628"/>
          </a:xfrm>
          <a:prstGeom prst="rect">
            <a:avLst/>
          </a:prstGeom>
        </p:spPr>
      </p:pic>
      <p:pic>
        <p:nvPicPr>
          <p:cNvPr id="5" name="Logo">
            <a:extLst>
              <a:ext uri="{FF2B5EF4-FFF2-40B4-BE49-F238E27FC236}">
                <a16:creationId xmlns:a16="http://schemas.microsoft.com/office/drawing/2014/main" id="{ADFD0624-2B2D-5DA9-871E-D8A105A28229}"/>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1789550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Video screen">
            <a:hlinkClick r:id="rId2"/>
            <a:extLst>
              <a:ext uri="{FF2B5EF4-FFF2-40B4-BE49-F238E27FC236}">
                <a16:creationId xmlns:a16="http://schemas.microsoft.com/office/drawing/2014/main" id="{9FEA41DB-0EB5-5D4B-85AC-F2DAB73F199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52328" y="978569"/>
            <a:ext cx="7370792" cy="4142523"/>
          </a:xfrm>
          <a:prstGeom prst="rect">
            <a:avLst/>
          </a:prstGeom>
        </p:spPr>
      </p:pic>
      <p:sp>
        <p:nvSpPr>
          <p:cNvPr id="2" name="Title 1">
            <a:extLst>
              <a:ext uri="{FF2B5EF4-FFF2-40B4-BE49-F238E27FC236}">
                <a16:creationId xmlns:a16="http://schemas.microsoft.com/office/drawing/2014/main" id="{7396C428-F562-3AE8-369F-9D3EC4B9FFA8}"/>
              </a:ext>
            </a:extLst>
          </p:cNvPr>
          <p:cNvSpPr>
            <a:spLocks noGrp="1"/>
          </p:cNvSpPr>
          <p:nvPr>
            <p:ph type="ctrTitle"/>
          </p:nvPr>
        </p:nvSpPr>
        <p:spPr>
          <a:xfrm>
            <a:off x="1524000" y="-175364"/>
            <a:ext cx="9144000" cy="175364"/>
          </a:xfrm>
        </p:spPr>
        <p:txBody>
          <a:bodyPr anchor="b"/>
          <a:lstStyle/>
          <a:p>
            <a:r>
              <a:rPr lang="en-GB" sz="800" b="0" dirty="0">
                <a:solidFill>
                  <a:schemeClr val="bg1"/>
                </a:solidFill>
              </a:rPr>
              <a:t>Video</a:t>
            </a:r>
          </a:p>
        </p:txBody>
      </p:sp>
      <p:sp>
        <p:nvSpPr>
          <p:cNvPr id="3" name="TextBox 2">
            <a:extLst>
              <a:ext uri="{FF2B5EF4-FFF2-40B4-BE49-F238E27FC236}">
                <a16:creationId xmlns:a16="http://schemas.microsoft.com/office/drawing/2014/main" id="{73C58407-0DF9-494F-8223-345718B4B0BE}"/>
              </a:ext>
            </a:extLst>
          </p:cNvPr>
          <p:cNvSpPr txBox="1"/>
          <p:nvPr/>
        </p:nvSpPr>
        <p:spPr>
          <a:xfrm>
            <a:off x="1" y="5366084"/>
            <a:ext cx="12192000" cy="369332"/>
          </a:xfrm>
          <a:prstGeom prst="rect">
            <a:avLst/>
          </a:prstGeom>
          <a:noFill/>
        </p:spPr>
        <p:txBody>
          <a:bodyPr wrap="square" rtlCol="0">
            <a:spAutoFit/>
          </a:bodyPr>
          <a:lstStyle/>
          <a:p>
            <a:pPr algn="ctr"/>
            <a:r>
              <a:rPr lang="en-GB" sz="18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hlinkClick r:id="rId2"/>
              </a:rPr>
              <a:t>https://www.moneymules.co.uk/what-is-a-money-mule/</a:t>
            </a:r>
            <a:endParaRPr lang="en-US" b="1" dirty="0">
              <a:solidFill>
                <a:srgbClr val="363636"/>
              </a:solidFill>
            </a:endParaRPr>
          </a:p>
        </p:txBody>
      </p:sp>
    </p:spTree>
    <p:extLst>
      <p:ext uri="{BB962C8B-B14F-4D97-AF65-F5344CB8AC3E}">
        <p14:creationId xmlns:p14="http://schemas.microsoft.com/office/powerpoint/2010/main" val="118764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282E9A-E4FD-5947-844F-DDD34982724B}"/>
              </a:ext>
              <a:ext uri="{C183D7F6-B498-43B3-948B-1728B52AA6E4}">
                <adec:decorative xmlns:adec="http://schemas.microsoft.com/office/drawing/2017/decorative" val="1"/>
              </a:ext>
            </a:extLst>
          </p:cNvPr>
          <p:cNvSpPr/>
          <p:nvPr/>
        </p:nvSpPr>
        <p:spPr>
          <a:xfrm>
            <a:off x="842210" y="1483894"/>
            <a:ext cx="1613136" cy="21336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2000" dirty="0"/>
              <a:t>Rhowch eich manylion banc.</a:t>
            </a:r>
          </a:p>
        </p:txBody>
      </p:sp>
      <p:sp>
        <p:nvSpPr>
          <p:cNvPr id="6" name="Rectangle 5">
            <a:extLst>
              <a:ext uri="{FF2B5EF4-FFF2-40B4-BE49-F238E27FC236}">
                <a16:creationId xmlns:a16="http://schemas.microsoft.com/office/drawing/2014/main" id="{EC61C607-DA86-054A-88AB-C5E533D1A283}"/>
              </a:ext>
              <a:ext uri="{C183D7F6-B498-43B3-948B-1728B52AA6E4}">
                <adec:decorative xmlns:adec="http://schemas.microsoft.com/office/drawing/2017/decorative" val="1"/>
              </a:ext>
            </a:extLst>
          </p:cNvPr>
          <p:cNvSpPr/>
          <p:nvPr/>
        </p:nvSpPr>
        <p:spPr>
          <a:xfrm>
            <a:off x="2621098" y="1483894"/>
            <a:ext cx="1613136" cy="21336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2000" dirty="0"/>
              <a:t>Gallwch ennill arian o gysur eich cartref.</a:t>
            </a:r>
          </a:p>
        </p:txBody>
      </p:sp>
      <p:sp>
        <p:nvSpPr>
          <p:cNvPr id="8" name="Rectangle 7">
            <a:extLst>
              <a:ext uri="{FF2B5EF4-FFF2-40B4-BE49-F238E27FC236}">
                <a16:creationId xmlns:a16="http://schemas.microsoft.com/office/drawing/2014/main" id="{B7F26C53-5A39-3141-B329-2D76114A3658}"/>
              </a:ext>
              <a:ext uri="{C183D7F6-B498-43B3-948B-1728B52AA6E4}">
                <adec:decorative xmlns:adec="http://schemas.microsoft.com/office/drawing/2017/decorative" val="1"/>
              </a:ext>
            </a:extLst>
          </p:cNvPr>
          <p:cNvSpPr/>
          <p:nvPr/>
        </p:nvSpPr>
        <p:spPr>
          <a:xfrm>
            <a:off x="4399987" y="1483894"/>
            <a:ext cx="1613136" cy="21336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2000" dirty="0"/>
              <a:t>Gwnewch £250 yr wythnos. Does dim angen profiad.</a:t>
            </a:r>
          </a:p>
        </p:txBody>
      </p:sp>
      <p:sp>
        <p:nvSpPr>
          <p:cNvPr id="11" name="Rectangle 10">
            <a:extLst>
              <a:ext uri="{FF2B5EF4-FFF2-40B4-BE49-F238E27FC236}">
                <a16:creationId xmlns:a16="http://schemas.microsoft.com/office/drawing/2014/main" id="{87F02C30-948D-0140-97B7-59F2A64B0ACD}"/>
              </a:ext>
              <a:ext uri="{C183D7F6-B498-43B3-948B-1728B52AA6E4}">
                <adec:decorative xmlns:adec="http://schemas.microsoft.com/office/drawing/2017/decorative" val="1"/>
              </a:ext>
            </a:extLst>
          </p:cNvPr>
          <p:cNvSpPr/>
          <p:nvPr/>
        </p:nvSpPr>
        <p:spPr>
          <a:xfrm>
            <a:off x="6178875" y="1483894"/>
            <a:ext cx="1613136" cy="21336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2000" dirty="0"/>
              <a:t>Rhaid eich bod yn fodlon rhoi eich manylion banc.</a:t>
            </a:r>
          </a:p>
        </p:txBody>
      </p:sp>
      <p:sp>
        <p:nvSpPr>
          <p:cNvPr id="13" name="Rectangle 12">
            <a:extLst>
              <a:ext uri="{FF2B5EF4-FFF2-40B4-BE49-F238E27FC236}">
                <a16:creationId xmlns:a16="http://schemas.microsoft.com/office/drawing/2014/main" id="{A2513D37-3556-7A4B-85DD-4AB4A3707C97}"/>
              </a:ext>
              <a:ext uri="{C183D7F6-B498-43B3-948B-1728B52AA6E4}">
                <adec:decorative xmlns:adec="http://schemas.microsoft.com/office/drawing/2017/decorative" val="1"/>
              </a:ext>
            </a:extLst>
          </p:cNvPr>
          <p:cNvSpPr/>
          <p:nvPr/>
        </p:nvSpPr>
        <p:spPr>
          <a:xfrm>
            <a:off x="7957763" y="1483894"/>
            <a:ext cx="1613136" cy="21336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2000" dirty="0"/>
              <a:t>Gwaith hawdd, arian mawr</a:t>
            </a:r>
            <a:r>
              <a:rPr lang="en-US" sz="2000" dirty="0"/>
              <a:t>.</a:t>
            </a:r>
          </a:p>
        </p:txBody>
      </p:sp>
      <p:sp>
        <p:nvSpPr>
          <p:cNvPr id="15" name="Rectangle 14">
            <a:extLst>
              <a:ext uri="{FF2B5EF4-FFF2-40B4-BE49-F238E27FC236}">
                <a16:creationId xmlns:a16="http://schemas.microsoft.com/office/drawing/2014/main" id="{C89E153C-6FD4-5D46-9C6A-D51155199DA5}"/>
              </a:ext>
              <a:ext uri="{C183D7F6-B498-43B3-948B-1728B52AA6E4}">
                <adec:decorative xmlns:adec="http://schemas.microsoft.com/office/drawing/2017/decorative" val="1"/>
              </a:ext>
            </a:extLst>
          </p:cNvPr>
          <p:cNvSpPr/>
          <p:nvPr/>
        </p:nvSpPr>
        <p:spPr>
          <a:xfrm>
            <a:off x="9736653" y="1483894"/>
            <a:ext cx="1613136" cy="21336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2000" dirty="0"/>
              <a:t>Arian ar </a:t>
            </a:r>
            <a:r>
              <a:rPr lang="cy-GB" sz="2000" dirty="0" err="1"/>
              <a:t>unwauth</a:t>
            </a:r>
            <a:r>
              <a:rPr lang="cy-GB" sz="2000" dirty="0"/>
              <a:t>. Dim lawer</a:t>
            </a:r>
            <a:br>
              <a:rPr lang="cy-GB" sz="2000" dirty="0"/>
            </a:br>
            <a:r>
              <a:rPr lang="cy-GB" sz="2000" dirty="0"/>
              <a:t>o oriau.</a:t>
            </a:r>
          </a:p>
        </p:txBody>
      </p:sp>
      <p:sp>
        <p:nvSpPr>
          <p:cNvPr id="18" name="Rectangle 17">
            <a:extLst>
              <a:ext uri="{FF2B5EF4-FFF2-40B4-BE49-F238E27FC236}">
                <a16:creationId xmlns:a16="http://schemas.microsoft.com/office/drawing/2014/main" id="{4CBC847D-BE60-4F4E-8E69-028E8726F410}"/>
              </a:ext>
              <a:ext uri="{C183D7F6-B498-43B3-948B-1728B52AA6E4}">
                <adec:decorative xmlns:adec="http://schemas.microsoft.com/office/drawing/2017/decorative" val="1"/>
              </a:ext>
            </a:extLst>
          </p:cNvPr>
          <p:cNvSpPr/>
          <p:nvPr/>
        </p:nvSpPr>
        <p:spPr>
          <a:xfrm>
            <a:off x="842210" y="3738005"/>
            <a:ext cx="1613136" cy="231061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1350" b="1" dirty="0">
                <a:solidFill>
                  <a:srgbClr val="363636"/>
                </a:solidFill>
                <a:latin typeface="Arial" panose="020B0604020202020204" pitchFamily="34" charset="0"/>
                <a:cs typeface="Arial" panose="020B0604020202020204" pitchFamily="34" charset="0"/>
              </a:rPr>
              <a:t>Peidiwch â rhoi manylion eich cyfrif banc i unrhyw un oni bai eich bod yn eu hadnabod ac yn ymddiried ynddynt.</a:t>
            </a:r>
          </a:p>
        </p:txBody>
      </p:sp>
      <p:sp>
        <p:nvSpPr>
          <p:cNvPr id="19" name="Rectangle 18">
            <a:extLst>
              <a:ext uri="{FF2B5EF4-FFF2-40B4-BE49-F238E27FC236}">
                <a16:creationId xmlns:a16="http://schemas.microsoft.com/office/drawing/2014/main" id="{A583BD84-43BB-0C4D-A50A-307BD9946D51}"/>
              </a:ext>
              <a:ext uri="{C183D7F6-B498-43B3-948B-1728B52AA6E4}">
                <adec:decorative xmlns:adec="http://schemas.microsoft.com/office/drawing/2017/decorative" val="1"/>
              </a:ext>
            </a:extLst>
          </p:cNvPr>
          <p:cNvSpPr/>
          <p:nvPr/>
        </p:nvSpPr>
        <p:spPr>
          <a:xfrm>
            <a:off x="2621098" y="3738005"/>
            <a:ext cx="1613136" cy="231061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1350" b="1" dirty="0">
                <a:solidFill>
                  <a:srgbClr val="363636"/>
                </a:solidFill>
                <a:latin typeface="Arial" panose="020B0604020202020204" pitchFamily="34" charset="0"/>
                <a:cs typeface="Arial" panose="020B0604020202020204" pitchFamily="34" charset="0"/>
              </a:rPr>
              <a:t>Byddwch yn ofalus iawn gyda chynigion swyddi lle mae popeth yn digwydd ar-lein, heb unrhyw gyswllt personol o gwbl.</a:t>
            </a:r>
          </a:p>
        </p:txBody>
      </p:sp>
      <p:sp>
        <p:nvSpPr>
          <p:cNvPr id="20" name="Rectangle 19">
            <a:extLst>
              <a:ext uri="{FF2B5EF4-FFF2-40B4-BE49-F238E27FC236}">
                <a16:creationId xmlns:a16="http://schemas.microsoft.com/office/drawing/2014/main" id="{5C25E505-D9B3-924B-A711-0CF3165F1BB5}"/>
              </a:ext>
              <a:ext uri="{C183D7F6-B498-43B3-948B-1728B52AA6E4}">
                <adec:decorative xmlns:adec="http://schemas.microsoft.com/office/drawing/2017/decorative" val="1"/>
              </a:ext>
            </a:extLst>
          </p:cNvPr>
          <p:cNvSpPr/>
          <p:nvPr/>
        </p:nvSpPr>
        <p:spPr>
          <a:xfrm>
            <a:off x="4399987" y="3738005"/>
            <a:ext cx="1613136" cy="231061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1350" b="1" dirty="0">
                <a:solidFill>
                  <a:srgbClr val="363636"/>
                </a:solidFill>
                <a:latin typeface="Arial" panose="020B0604020202020204" pitchFamily="34" charset="0"/>
                <a:cs typeface="Arial" panose="020B0604020202020204" pitchFamily="34" charset="0"/>
              </a:rPr>
              <a:t>Byddwch yn wyliadwrus o gynigion o arian hawdd. Os yw'n swnio'n rhy dda i fod yn wir, mae'n debyg ei fod.</a:t>
            </a:r>
          </a:p>
        </p:txBody>
      </p:sp>
      <p:sp>
        <p:nvSpPr>
          <p:cNvPr id="21" name="Rectangle 20">
            <a:extLst>
              <a:ext uri="{FF2B5EF4-FFF2-40B4-BE49-F238E27FC236}">
                <a16:creationId xmlns:a16="http://schemas.microsoft.com/office/drawing/2014/main" id="{91918937-6F3D-144E-AB92-FEB7199D94BE}"/>
              </a:ext>
              <a:ext uri="{C183D7F6-B498-43B3-948B-1728B52AA6E4}">
                <adec:decorative xmlns:adec="http://schemas.microsoft.com/office/drawing/2017/decorative" val="1"/>
              </a:ext>
            </a:extLst>
          </p:cNvPr>
          <p:cNvSpPr/>
          <p:nvPr/>
        </p:nvSpPr>
        <p:spPr>
          <a:xfrm>
            <a:off x="6178875" y="3738005"/>
            <a:ext cx="1613136" cy="231061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1100" b="1" dirty="0">
                <a:solidFill>
                  <a:srgbClr val="363636"/>
                </a:solidFill>
                <a:latin typeface="Arial" panose="020B0604020202020204" pitchFamily="34" charset="0"/>
                <a:cs typeface="Arial" panose="020B0604020202020204" pitchFamily="34" charset="0"/>
              </a:rPr>
              <a:t>Gwnewch eich ymchwil i sicrhau bod y cwmni sy'n cynnig swydd i chi yn ddilys. Peidiwch byth â rhoi eich manylion banc oni bai eich bod yn siŵr. Os ydych chi'n poeni, gofynnwch i oedolyn dibynadwy</a:t>
            </a:r>
            <a:r>
              <a:rPr lang="en-US" sz="1100" b="1" dirty="0">
                <a:solidFill>
                  <a:srgbClr val="363636"/>
                </a:solidFill>
                <a:latin typeface="Arial" panose="020B0604020202020204" pitchFamily="34" charset="0"/>
                <a:cs typeface="Arial" panose="020B0604020202020204" pitchFamily="34" charset="0"/>
              </a:rPr>
              <a:t>.</a:t>
            </a:r>
          </a:p>
        </p:txBody>
      </p:sp>
      <p:sp>
        <p:nvSpPr>
          <p:cNvPr id="22" name="Rectangle 21">
            <a:extLst>
              <a:ext uri="{FF2B5EF4-FFF2-40B4-BE49-F238E27FC236}">
                <a16:creationId xmlns:a16="http://schemas.microsoft.com/office/drawing/2014/main" id="{2D0D65E4-421F-6D4B-A55A-FE4657A29FE4}"/>
              </a:ext>
              <a:ext uri="{C183D7F6-B498-43B3-948B-1728B52AA6E4}">
                <adec:decorative xmlns:adec="http://schemas.microsoft.com/office/drawing/2017/decorative" val="1"/>
              </a:ext>
            </a:extLst>
          </p:cNvPr>
          <p:cNvSpPr/>
          <p:nvPr/>
        </p:nvSpPr>
        <p:spPr>
          <a:xfrm>
            <a:off x="7957763" y="3738005"/>
            <a:ext cx="1613136" cy="231061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1350" b="1" dirty="0">
                <a:solidFill>
                  <a:srgbClr val="363636"/>
                </a:solidFill>
                <a:latin typeface="Arial" panose="020B0604020202020204" pitchFamily="34" charset="0"/>
                <a:cs typeface="Arial" panose="020B0604020202020204" pitchFamily="34" charset="0"/>
              </a:rPr>
              <a:t>Byddwch yn wyliadwrus o gynigion swyddi o dramor. Bydd yn ei gwneud yn anoddach i chi ddarganfod a ydynt yn ddilys</a:t>
            </a:r>
            <a:r>
              <a:rPr lang="en-GB" sz="1350" b="1" dirty="0">
                <a:solidFill>
                  <a:srgbClr val="363636"/>
                </a:solidFill>
                <a:latin typeface="Arial" panose="020B0604020202020204" pitchFamily="34" charset="0"/>
                <a:cs typeface="Arial" panose="020B0604020202020204" pitchFamily="34" charset="0"/>
              </a:rPr>
              <a:t>.</a:t>
            </a:r>
            <a:endParaRPr lang="en-US" sz="1350" b="1" dirty="0">
              <a:solidFill>
                <a:srgbClr val="363636"/>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88C90EDC-DB4D-7B45-9A71-AACD3DA96E8F}"/>
              </a:ext>
              <a:ext uri="{C183D7F6-B498-43B3-948B-1728B52AA6E4}">
                <adec:decorative xmlns:adec="http://schemas.microsoft.com/office/drawing/2017/decorative" val="1"/>
              </a:ext>
            </a:extLst>
          </p:cNvPr>
          <p:cNvSpPr/>
          <p:nvPr/>
        </p:nvSpPr>
        <p:spPr>
          <a:xfrm>
            <a:off x="9736653" y="3738005"/>
            <a:ext cx="1613136" cy="2310610"/>
          </a:xfrm>
          <a:prstGeom prst="rect">
            <a:avLst/>
          </a:prstGeom>
          <a:solidFill>
            <a:srgbClr val="FFCD0C"/>
          </a:solidFill>
          <a:ln>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nchorCtr="0"/>
          <a:lstStyle/>
          <a:p>
            <a:pPr marL="90000"/>
            <a:r>
              <a:rPr lang="cy-GB" sz="1350" b="1" dirty="0">
                <a:solidFill>
                  <a:srgbClr val="363636"/>
                </a:solidFill>
                <a:latin typeface="Arial" panose="020B0604020202020204" pitchFamily="34" charset="0"/>
                <a:cs typeface="Arial" panose="020B0604020202020204" pitchFamily="34" charset="0"/>
              </a:rPr>
              <a:t>Byddwch yn wyliadwrus o hysbysebion swydd sydd â gramadeg gwael a llawer o gamgymeriadau sillafu.</a:t>
            </a:r>
          </a:p>
        </p:txBody>
      </p:sp>
      <p:sp>
        <p:nvSpPr>
          <p:cNvPr id="24" name="Title 23">
            <a:extLst>
              <a:ext uri="{FF2B5EF4-FFF2-40B4-BE49-F238E27FC236}">
                <a16:creationId xmlns:a16="http://schemas.microsoft.com/office/drawing/2014/main" id="{7F8B1EEF-60E2-FA4B-8301-ACC6465824CB}"/>
              </a:ext>
            </a:extLst>
          </p:cNvPr>
          <p:cNvSpPr txBox="1">
            <a:spLocks noGrp="1"/>
          </p:cNvSpPr>
          <p:nvPr>
            <p:ph type="title" idx="4294967295"/>
          </p:nvPr>
        </p:nvSpPr>
        <p:spPr>
          <a:xfrm>
            <a:off x="0" y="705306"/>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Calibri" panose="020F0502020204030204" pitchFamily="34" charset="0"/>
                <a:cs typeface="Arial" panose="020B0604020202020204" pitchFamily="34" charset="0"/>
              </a:rPr>
              <a:t>Cyngor campus – cadwch lygad am sloganau fel rhain</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Calibri" panose="020F0502020204030204" pitchFamily="34" charset="0"/>
                <a:cs typeface="Arial" panose="020B0604020202020204" pitchFamily="34" charset="0"/>
              </a:rPr>
              <a:t>:</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 </a:t>
            </a:r>
            <a:endParaRPr kumimoji="0" lang="en-US"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04708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8" grpId="0" animBg="1"/>
      <p:bldP spid="11" grpId="0" animBg="1"/>
      <p:bldP spid="13" grpId="0" animBg="1"/>
      <p:bldP spid="15" grpId="0" animBg="1"/>
      <p:bldP spid="18" grpId="0" animBg="1"/>
      <p:bldP spid="19" grpId="0" animBg="1"/>
      <p:bldP spid="20" grpId="0" animBg="1"/>
      <p:bldP spid="21" grpId="0" animBg="1"/>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FE71291F-0E5E-BB41-85C5-FFF4EE7306CA}"/>
              </a:ext>
            </a:extLst>
          </p:cNvPr>
          <p:cNvSpPr txBox="1">
            <a:spLocks noGrp="1"/>
          </p:cNvSpPr>
          <p:nvPr>
            <p:ph type="title" idx="4294967295"/>
          </p:nvPr>
        </p:nvSpPr>
        <p:spPr>
          <a:xfrm>
            <a:off x="-1" y="710983"/>
            <a:ext cx="12191999"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rPr>
              <a:t>Byddwch yn ymwybodol o dwyll!</a:t>
            </a:r>
          </a:p>
        </p:txBody>
      </p:sp>
      <p:sp>
        <p:nvSpPr>
          <p:cNvPr id="17" name="TextBox 16">
            <a:extLst>
              <a:ext uri="{FF2B5EF4-FFF2-40B4-BE49-F238E27FC236}">
                <a16:creationId xmlns:a16="http://schemas.microsoft.com/office/drawing/2014/main" id="{5A895774-09DB-7341-8DA5-25303D773E7F}"/>
              </a:ext>
            </a:extLst>
          </p:cNvPr>
          <p:cNvSpPr txBox="1"/>
          <p:nvPr/>
        </p:nvSpPr>
        <p:spPr>
          <a:xfrm>
            <a:off x="468351" y="1334831"/>
            <a:ext cx="11255298" cy="738664"/>
          </a:xfrm>
          <a:prstGeom prst="rect">
            <a:avLst/>
          </a:prstGeom>
          <a:noFill/>
        </p:spPr>
        <p:txBody>
          <a:bodyPr wrap="square">
            <a:spAutoFit/>
          </a:bodyPr>
          <a:lstStyle/>
          <a:p>
            <a:pPr algn="ctr" eaLnBrk="0" fontAlgn="base" hangingPunct="0">
              <a:spcBef>
                <a:spcPts val="1500"/>
              </a:spcBef>
              <a:spcAft>
                <a:spcPct val="0"/>
              </a:spcAft>
            </a:pPr>
            <a: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t>Mae troseddwyr yn trio denu dioddefwyr gyda hysbysebion deniadol</a:t>
            </a:r>
            <a:b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br>
            <a: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t>(fel yr un y cafodd Josh ei ddal ganddi).</a:t>
            </a:r>
          </a:p>
        </p:txBody>
      </p:sp>
      <p:grpSp>
        <p:nvGrpSpPr>
          <p:cNvPr id="22" name="Ad 1">
            <a:extLst>
              <a:ext uri="{FF2B5EF4-FFF2-40B4-BE49-F238E27FC236}">
                <a16:creationId xmlns:a16="http://schemas.microsoft.com/office/drawing/2014/main" id="{EEBF58C7-D19E-D149-B1E2-5B21E7F2BB76}"/>
              </a:ext>
              <a:ext uri="{C183D7F6-B498-43B3-948B-1728B52AA6E4}">
                <adec:decorative xmlns:adec="http://schemas.microsoft.com/office/drawing/2017/decorative" val="1"/>
              </a:ext>
            </a:extLst>
          </p:cNvPr>
          <p:cNvGrpSpPr/>
          <p:nvPr/>
        </p:nvGrpSpPr>
        <p:grpSpPr>
          <a:xfrm>
            <a:off x="730835" y="2330330"/>
            <a:ext cx="2803455" cy="3816687"/>
            <a:chOff x="1140738" y="1942600"/>
            <a:chExt cx="2803455" cy="3816687"/>
          </a:xfrm>
        </p:grpSpPr>
        <p:sp>
          <p:nvSpPr>
            <p:cNvPr id="13" name="Rectangle 12">
              <a:extLst>
                <a:ext uri="{FF2B5EF4-FFF2-40B4-BE49-F238E27FC236}">
                  <a16:creationId xmlns:a16="http://schemas.microsoft.com/office/drawing/2014/main" id="{A4229C33-3BF4-8F44-A635-1AC34C6675DC}"/>
                </a:ext>
              </a:extLst>
            </p:cNvPr>
            <p:cNvSpPr/>
            <p:nvPr/>
          </p:nvSpPr>
          <p:spPr>
            <a:xfrm>
              <a:off x="1140738" y="1942600"/>
              <a:ext cx="2780878" cy="37305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descr="Illustration of a social media post, displaying text which reads,&#10;Good morning people Another Day Another Pound Message Me Today!! &#10;Any Mainstream Business Account 50K Any Mainstream 18+ Instant Money ">
              <a:extLst>
                <a:ext uri="{FF2B5EF4-FFF2-40B4-BE49-F238E27FC236}">
                  <a16:creationId xmlns:a16="http://schemas.microsoft.com/office/drawing/2014/main" id="{8FCABE58-A30D-E844-8B71-65FB6B80DF84}"/>
                </a:ext>
              </a:extLst>
            </p:cNvPr>
            <p:cNvSpPr txBox="1"/>
            <p:nvPr/>
          </p:nvSpPr>
          <p:spPr>
            <a:xfrm>
              <a:off x="1242812" y="2112135"/>
              <a:ext cx="2701381" cy="3647152"/>
            </a:xfrm>
            <a:prstGeom prst="rect">
              <a:avLst/>
            </a:prstGeom>
            <a:noFill/>
          </p:spPr>
          <p:txBody>
            <a:bodyPr wrap="none" rtlCol="0">
              <a:spAutoFit/>
            </a:bodyPr>
            <a:lstStyle/>
            <a:p>
              <a:pPr algn="l"/>
              <a:r>
                <a:rPr lang="cy-GB" sz="1700" b="1" u="none" strike="noStrike" dirty="0">
                  <a:solidFill>
                    <a:schemeClr val="bg1"/>
                  </a:solidFill>
                  <a:effectLst/>
                  <a:latin typeface="Arial" panose="020B0604020202020204" pitchFamily="34" charset="0"/>
                  <a:cs typeface="Arial" panose="020B0604020202020204" pitchFamily="34" charset="0"/>
                </a:rPr>
                <a:t>Bore Da Bobl Diwrnod</a:t>
              </a:r>
            </a:p>
            <a:p>
              <a:pPr algn="l"/>
              <a:r>
                <a:rPr lang="cy-GB" sz="1700" b="1" u="none" strike="noStrike" dirty="0">
                  <a:solidFill>
                    <a:schemeClr val="bg1"/>
                  </a:solidFill>
                  <a:effectLst/>
                  <a:latin typeface="Arial" panose="020B0604020202020204" pitchFamily="34" charset="0"/>
                  <a:cs typeface="Arial" panose="020B0604020202020204" pitchFamily="34" charset="0"/>
                </a:rPr>
                <a:t>Arall Punt Arall – </a:t>
              </a:r>
            </a:p>
            <a:p>
              <a:pPr algn="l"/>
              <a:r>
                <a:rPr lang="cy-GB" sz="1700" b="1" dirty="0">
                  <a:solidFill>
                    <a:schemeClr val="bg1"/>
                  </a:solidFill>
                  <a:latin typeface="Arial" panose="020B0604020202020204" pitchFamily="34" charset="0"/>
                  <a:cs typeface="Arial" panose="020B0604020202020204" pitchFamily="34" charset="0"/>
                </a:rPr>
                <a:t>Anfonwch Neges</a:t>
              </a:r>
            </a:p>
            <a:p>
              <a:pPr algn="l"/>
              <a:r>
                <a:rPr lang="cy-GB" sz="1700" b="1" u="none" strike="noStrike" dirty="0">
                  <a:solidFill>
                    <a:schemeClr val="bg1"/>
                  </a:solidFill>
                  <a:effectLst/>
                  <a:latin typeface="Arial" panose="020B0604020202020204" pitchFamily="34" charset="0"/>
                  <a:cs typeface="Arial" panose="020B0604020202020204" pitchFamily="34" charset="0"/>
                </a:rPr>
                <a:t>Heddiw </a:t>
              </a:r>
              <a:r>
                <a:rPr lang="cy-GB" sz="1700" b="1" u="none" strike="noStrike" dirty="0">
                  <a:solidFill>
                    <a:srgbClr val="FF0000"/>
                  </a:solidFill>
                  <a:effectLst/>
                  <a:latin typeface="Arial" panose="020B0604020202020204" pitchFamily="34" charset="0"/>
                  <a:cs typeface="Arial" panose="020B0604020202020204" pitchFamily="34" charset="0"/>
                </a:rPr>
                <a:t>!!</a:t>
              </a:r>
            </a:p>
            <a:p>
              <a:pPr algn="l"/>
              <a:r>
                <a:rPr lang="cy-GB" sz="1700" b="1" u="none" strike="noStrike" dirty="0">
                  <a:solidFill>
                    <a:schemeClr val="bg1"/>
                  </a:solidFill>
                  <a:effectLst/>
                  <a:latin typeface="Arial" panose="020B0604020202020204" pitchFamily="34" charset="0"/>
                  <a:cs typeface="Arial" panose="020B0604020202020204" pitchFamily="34" charset="0"/>
                </a:rPr>
                <a:t>Unrhyw Gyfrif </a:t>
              </a:r>
            </a:p>
            <a:p>
              <a:pPr algn="l"/>
              <a:r>
                <a:rPr lang="cy-GB" sz="1700" b="1" u="none" strike="noStrike" dirty="0">
                  <a:solidFill>
                    <a:schemeClr val="bg1"/>
                  </a:solidFill>
                  <a:effectLst/>
                  <a:latin typeface="Arial" panose="020B0604020202020204" pitchFamily="34" charset="0"/>
                  <a:cs typeface="Arial" panose="020B0604020202020204" pitchFamily="34" charset="0"/>
                </a:rPr>
                <a:t>Busnes Banc Mawr</a:t>
              </a:r>
            </a:p>
            <a:p>
              <a:pPr algn="l"/>
              <a:r>
                <a:rPr lang="cy-GB" sz="1700" b="1" u="none" strike="noStrike" dirty="0">
                  <a:solidFill>
                    <a:schemeClr val="bg1"/>
                  </a:solidFill>
                  <a:effectLst/>
                  <a:latin typeface="Arial" panose="020B0604020202020204" pitchFamily="34" charset="0"/>
                  <a:cs typeface="Arial" panose="020B0604020202020204" pitchFamily="34" charset="0"/>
                </a:rPr>
                <a:t>50K</a:t>
              </a:r>
            </a:p>
            <a:p>
              <a:pPr algn="l"/>
              <a:r>
                <a:rPr lang="cy-GB" sz="1700" b="1" u="none" strike="noStrike" dirty="0">
                  <a:solidFill>
                    <a:schemeClr val="bg1"/>
                  </a:solidFill>
                  <a:effectLst/>
                  <a:latin typeface="Arial" panose="020B0604020202020204" pitchFamily="34" charset="0"/>
                  <a:cs typeface="Arial" panose="020B0604020202020204" pitchFamily="34" charset="0"/>
                </a:rPr>
                <a:t>Unrhyw Fanc Mawr 18+</a:t>
              </a:r>
            </a:p>
            <a:p>
              <a:pPr algn="l"/>
              <a:r>
                <a:rPr lang="cy-GB" sz="1700" b="1" u="none" strike="noStrike" dirty="0">
                  <a:solidFill>
                    <a:schemeClr val="bg1"/>
                  </a:solidFill>
                  <a:effectLst/>
                  <a:latin typeface="Arial" panose="020B0604020202020204" pitchFamily="34" charset="0"/>
                  <a:cs typeface="Arial" panose="020B0604020202020204" pitchFamily="34" charset="0"/>
                </a:rPr>
                <a:t>Arian Syth Bin Heddiw</a:t>
              </a:r>
            </a:p>
            <a:p>
              <a:pPr algn="l"/>
              <a:r>
                <a:rPr lang="cy-GB" sz="1700" b="1" u="none" strike="noStrike" dirty="0">
                  <a:solidFill>
                    <a:schemeClr val="bg1"/>
                  </a:solidFill>
                  <a:effectLst/>
                  <a:latin typeface="Arial" panose="020B0604020202020204" pitchFamily="34" charset="0"/>
                  <a:cs typeface="Arial" panose="020B0604020202020204" pitchFamily="34" charset="0"/>
                </a:rPr>
                <a:t>1K i 70K </a:t>
              </a:r>
              <a:r>
                <a:rPr lang="cy-GB" sz="1700" b="1" u="none" strike="noStrike" dirty="0">
                  <a:solidFill>
                    <a:srgbClr val="FF0000"/>
                  </a:solidFill>
                  <a:effectLst/>
                  <a:latin typeface="Arial" panose="020B0604020202020204" pitchFamily="34" charset="0"/>
                  <a:cs typeface="Arial" panose="020B0604020202020204" pitchFamily="34" charset="0"/>
                </a:rPr>
                <a:t>!!</a:t>
              </a:r>
              <a:r>
                <a:rPr lang="cy-GB" sz="1700" b="1" u="none" strike="noStrike" dirty="0">
                  <a:solidFill>
                    <a:schemeClr val="bg1"/>
                  </a:solidFill>
                  <a:effectLst/>
                  <a:latin typeface="Arial" panose="020B0604020202020204" pitchFamily="34" charset="0"/>
                  <a:cs typeface="Arial" panose="020B0604020202020204" pitchFamily="34" charset="0"/>
                </a:rPr>
                <a:t> </a:t>
              </a:r>
            </a:p>
            <a:p>
              <a:pPr algn="l"/>
              <a:r>
                <a:rPr lang="cy-GB" sz="2300" b="1" u="none" strike="noStrike" dirty="0">
                  <a:solidFill>
                    <a:schemeClr val="bg1"/>
                  </a:solidFill>
                  <a:effectLst/>
                  <a:latin typeface="Arial" panose="020B0604020202020204" pitchFamily="34" charset="0"/>
                  <a:cs typeface="Arial" panose="020B0604020202020204" pitchFamily="34" charset="0"/>
                </a:rPr>
                <a:t>PEIDIWCH COLLI</a:t>
              </a:r>
            </a:p>
            <a:p>
              <a:pPr algn="l"/>
              <a:r>
                <a:rPr lang="cy-GB" sz="2300" b="1" u="none" strike="noStrike" dirty="0">
                  <a:solidFill>
                    <a:schemeClr val="bg1"/>
                  </a:solidFill>
                  <a:effectLst/>
                  <a:latin typeface="Arial" panose="020B0604020202020204" pitchFamily="34" charset="0"/>
                  <a:cs typeface="Arial" panose="020B0604020202020204" pitchFamily="34" charset="0"/>
                </a:rPr>
                <a:t>ALLAN    </a:t>
              </a:r>
              <a:r>
                <a:rPr lang="cy-GB" sz="2300" b="1" u="none" strike="noStrike" dirty="0">
                  <a:solidFill>
                    <a:srgbClr val="FF0000"/>
                  </a:solidFill>
                  <a:effectLst/>
                  <a:latin typeface="Arial" panose="020B0604020202020204" pitchFamily="34" charset="0"/>
                  <a:cs typeface="Arial" panose="020B0604020202020204" pitchFamily="34" charset="0"/>
                </a:rPr>
                <a:t>!! !! !! !!</a:t>
              </a:r>
            </a:p>
            <a:p>
              <a:endParaRPr lang="en-US" sz="1500" b="1" dirty="0">
                <a:solidFill>
                  <a:schemeClr val="bg1"/>
                </a:solidFill>
                <a:latin typeface="Arial" panose="020B0604020202020204" pitchFamily="34" charset="0"/>
                <a:cs typeface="Arial" panose="020B0604020202020204" pitchFamily="34" charset="0"/>
              </a:endParaRPr>
            </a:p>
          </p:txBody>
        </p:sp>
        <p:pic>
          <p:nvPicPr>
            <p:cNvPr id="18" name="Picture 17" descr="Background pattern&#10;&#10;Description automatically generated">
              <a:extLst>
                <a:ext uri="{FF2B5EF4-FFF2-40B4-BE49-F238E27FC236}">
                  <a16:creationId xmlns:a16="http://schemas.microsoft.com/office/drawing/2014/main" id="{270F22AD-99FA-D040-BA06-3AB076B7A1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2415" y="3746965"/>
              <a:ext cx="314518" cy="200541"/>
            </a:xfrm>
            <a:prstGeom prst="rect">
              <a:avLst/>
            </a:prstGeom>
          </p:spPr>
        </p:pic>
        <p:pic>
          <p:nvPicPr>
            <p:cNvPr id="19" name="Picture 18" descr="Background pattern&#10;&#10;Description automatically generated">
              <a:extLst>
                <a:ext uri="{FF2B5EF4-FFF2-40B4-BE49-F238E27FC236}">
                  <a16:creationId xmlns:a16="http://schemas.microsoft.com/office/drawing/2014/main" id="{A44BBAC9-1BFE-EB4E-9AE9-9073E5AF02B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39954" y="4530736"/>
              <a:ext cx="314518" cy="200541"/>
            </a:xfrm>
            <a:prstGeom prst="rect">
              <a:avLst/>
            </a:prstGeom>
          </p:spPr>
        </p:pic>
        <p:pic>
          <p:nvPicPr>
            <p:cNvPr id="21" name="Picture 20" descr="A picture containing clipart&#10;&#10;Description automatically generated">
              <a:extLst>
                <a:ext uri="{FF2B5EF4-FFF2-40B4-BE49-F238E27FC236}">
                  <a16:creationId xmlns:a16="http://schemas.microsoft.com/office/drawing/2014/main" id="{CA66A433-5C65-A344-B16B-16C253DA82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48627" y="5154869"/>
              <a:ext cx="304800" cy="228600"/>
            </a:xfrm>
            <a:prstGeom prst="rect">
              <a:avLst/>
            </a:prstGeom>
          </p:spPr>
        </p:pic>
      </p:grpSp>
      <p:grpSp>
        <p:nvGrpSpPr>
          <p:cNvPr id="45" name="Ad 2" descr="Illustration of a social media message from Mini Mikey, with text which reads,&#10;INSTANT CASH IN YOUR BANK ACCOUNT I DON'T NEED YOUR CARD OR DETAILS ONLINE BANKING NEEDED OR IF U CAN GET TO A BANK THAT'S FIND INBOX FOR MORE INFO &#10;20 POUNDS GETS YOU 120 POUNDS&#10;40 POUNDS GETS YOU 240 POUNDS&#10;100 POUNDS GETS YOU 750 POUNDS">
            <a:extLst>
              <a:ext uri="{FF2B5EF4-FFF2-40B4-BE49-F238E27FC236}">
                <a16:creationId xmlns:a16="http://schemas.microsoft.com/office/drawing/2014/main" id="{F4A79204-782F-814A-A313-D159E8E64371}"/>
              </a:ext>
            </a:extLst>
          </p:cNvPr>
          <p:cNvGrpSpPr/>
          <p:nvPr/>
        </p:nvGrpSpPr>
        <p:grpSpPr>
          <a:xfrm>
            <a:off x="3679186" y="2380825"/>
            <a:ext cx="4757144" cy="1904635"/>
            <a:chOff x="4131989" y="1942600"/>
            <a:chExt cx="4757144" cy="1904635"/>
          </a:xfrm>
        </p:grpSpPr>
        <p:pic>
          <p:nvPicPr>
            <p:cNvPr id="36" name="Picture 35" descr="A close-up of a hand holding a stack of paper money&#10;&#10;Description automatically generated with low confidence">
              <a:extLst>
                <a:ext uri="{FF2B5EF4-FFF2-40B4-BE49-F238E27FC236}">
                  <a16:creationId xmlns:a16="http://schemas.microsoft.com/office/drawing/2014/main" id="{ED591A7D-BED9-A44B-BF8E-4DABF05EF1A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80482" y="2091968"/>
              <a:ext cx="431890" cy="431890"/>
            </a:xfrm>
            <a:prstGeom prst="rect">
              <a:avLst/>
            </a:prstGeom>
          </p:spPr>
        </p:pic>
        <p:sp>
          <p:nvSpPr>
            <p:cNvPr id="23" name="Rectangle 22">
              <a:extLst>
                <a:ext uri="{FF2B5EF4-FFF2-40B4-BE49-F238E27FC236}">
                  <a16:creationId xmlns:a16="http://schemas.microsoft.com/office/drawing/2014/main" id="{C80B656D-4D62-5545-813A-20CFBCE540FB}"/>
                </a:ext>
              </a:extLst>
            </p:cNvPr>
            <p:cNvSpPr/>
            <p:nvPr/>
          </p:nvSpPr>
          <p:spPr>
            <a:xfrm>
              <a:off x="4131989" y="1942600"/>
              <a:ext cx="4757144" cy="1904635"/>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32756261-D052-8744-A848-1C44D9FF6052}"/>
                </a:ext>
                <a:ext uri="{C183D7F6-B498-43B3-948B-1728B52AA6E4}">
                  <adec:decorative xmlns:adec="http://schemas.microsoft.com/office/drawing/2017/decorative" val="1"/>
                </a:ext>
              </a:extLst>
            </p:cNvPr>
            <p:cNvSpPr txBox="1"/>
            <p:nvPr/>
          </p:nvSpPr>
          <p:spPr>
            <a:xfrm>
              <a:off x="4201347" y="2581594"/>
              <a:ext cx="4687785" cy="1172116"/>
            </a:xfrm>
            <a:prstGeom prst="rect">
              <a:avLst/>
            </a:prstGeom>
            <a:noFill/>
          </p:spPr>
          <p:txBody>
            <a:bodyPr wrap="square" rtlCol="0">
              <a:spAutoFit/>
            </a:bodyPr>
            <a:lstStyle/>
            <a:p>
              <a:pPr algn="l">
                <a:spcBef>
                  <a:spcPts val="500"/>
                </a:spcBef>
              </a:pPr>
              <a:r>
                <a:rPr lang="en-GB" sz="1100" u="none" strike="noStrike" dirty="0">
                  <a:solidFill>
                    <a:srgbClr val="000000"/>
                  </a:solidFill>
                  <a:effectLst/>
                  <a:latin typeface="Arial" panose="020B0604020202020204" pitchFamily="34" charset="0"/>
                  <a:cs typeface="Arial" panose="020B0604020202020204" pitchFamily="34" charset="0"/>
                </a:rPr>
                <a:t>ARIAN YN DY GYFRIF BANC YN SYTH DWI DDIM ANGEN DY GERDYN NA DY FANYLION ANGEN BANCIO ARLEIN NEU CER I’R BANC MAE HYNNA’N IAWN AM FWY O FANYLION</a:t>
              </a:r>
            </a:p>
            <a:p>
              <a:pPr algn="l">
                <a:spcBef>
                  <a:spcPts val="500"/>
                </a:spcBef>
              </a:pPr>
              <a:r>
                <a:rPr lang="en-GB" sz="1100" u="none" strike="noStrike" dirty="0">
                  <a:solidFill>
                    <a:srgbClr val="000000"/>
                  </a:solidFill>
                  <a:effectLst/>
                  <a:latin typeface="Arial" panose="020B0604020202020204" pitchFamily="34" charset="0"/>
                  <a:cs typeface="Arial" panose="020B0604020202020204" pitchFamily="34" charset="0"/>
                </a:rPr>
                <a:t>RHOI £20 TI’N CAEL £120</a:t>
              </a:r>
              <a:br>
                <a:rPr lang="en-GB" sz="1100" u="none" strike="noStrike" dirty="0">
                  <a:solidFill>
                    <a:srgbClr val="000000"/>
                  </a:solidFill>
                  <a:effectLst/>
                  <a:latin typeface="Arial" panose="020B0604020202020204" pitchFamily="34" charset="0"/>
                  <a:cs typeface="Arial" panose="020B0604020202020204" pitchFamily="34" charset="0"/>
                </a:rPr>
              </a:br>
              <a:r>
                <a:rPr lang="en-GB" sz="1100" u="none" strike="noStrike" dirty="0">
                  <a:solidFill>
                    <a:srgbClr val="000000"/>
                  </a:solidFill>
                  <a:effectLst/>
                  <a:latin typeface="Arial" panose="020B0604020202020204" pitchFamily="34" charset="0"/>
                  <a:cs typeface="Arial" panose="020B0604020202020204" pitchFamily="34" charset="0"/>
                </a:rPr>
                <a:t>RHOI £40 </a:t>
              </a:r>
              <a:r>
                <a:rPr lang="en-GB" sz="1100" dirty="0">
                  <a:solidFill>
                    <a:srgbClr val="000000"/>
                  </a:solidFill>
                  <a:latin typeface="Arial" panose="020B0604020202020204" pitchFamily="34" charset="0"/>
                  <a:cs typeface="Arial" panose="020B0604020202020204" pitchFamily="34" charset="0"/>
                </a:rPr>
                <a:t>TI’N CAEL</a:t>
              </a:r>
              <a:r>
                <a:rPr lang="en-GB" sz="1100" u="none" strike="noStrike" dirty="0">
                  <a:solidFill>
                    <a:srgbClr val="000000"/>
                  </a:solidFill>
                  <a:effectLst/>
                  <a:latin typeface="Arial" panose="020B0604020202020204" pitchFamily="34" charset="0"/>
                  <a:cs typeface="Arial" panose="020B0604020202020204" pitchFamily="34" charset="0"/>
                </a:rPr>
                <a:t> £240</a:t>
              </a:r>
              <a:br>
                <a:rPr lang="en-GB" sz="1100" u="none" strike="noStrike" dirty="0">
                  <a:solidFill>
                    <a:srgbClr val="000000"/>
                  </a:solidFill>
                  <a:effectLst/>
                  <a:latin typeface="Arial" panose="020B0604020202020204" pitchFamily="34" charset="0"/>
                  <a:cs typeface="Arial" panose="020B0604020202020204" pitchFamily="34" charset="0"/>
                </a:rPr>
              </a:br>
              <a:r>
                <a:rPr lang="en-GB" sz="1100" u="none" strike="noStrike" dirty="0">
                  <a:solidFill>
                    <a:srgbClr val="000000"/>
                  </a:solidFill>
                  <a:effectLst/>
                  <a:latin typeface="Arial" panose="020B0604020202020204" pitchFamily="34" charset="0"/>
                  <a:cs typeface="Arial" panose="020B0604020202020204" pitchFamily="34" charset="0"/>
                </a:rPr>
                <a:t>RHOI £100 TI’N CAEL £750 … </a:t>
              </a:r>
              <a:r>
                <a:rPr lang="en-GB" sz="1100" u="none" strike="noStrike" dirty="0" err="1">
                  <a:solidFill>
                    <a:schemeClr val="accent1"/>
                  </a:solidFill>
                  <a:effectLst/>
                  <a:latin typeface="Arial" panose="020B0604020202020204" pitchFamily="34" charset="0"/>
                  <a:cs typeface="Arial" panose="020B0604020202020204" pitchFamily="34" charset="0"/>
                </a:rPr>
                <a:t>Gweld</a:t>
              </a:r>
              <a:r>
                <a:rPr lang="en-GB" sz="1100" u="none" strike="noStrike" dirty="0">
                  <a:solidFill>
                    <a:schemeClr val="accent1"/>
                  </a:solidFill>
                  <a:effectLst/>
                  <a:latin typeface="Arial" panose="020B0604020202020204" pitchFamily="34" charset="0"/>
                  <a:cs typeface="Arial" panose="020B0604020202020204" pitchFamily="34" charset="0"/>
                </a:rPr>
                <a:t> </a:t>
              </a:r>
              <a:r>
                <a:rPr lang="en-GB" sz="1100" u="none" strike="noStrike" dirty="0" err="1">
                  <a:solidFill>
                    <a:schemeClr val="accent1"/>
                  </a:solidFill>
                  <a:effectLst/>
                  <a:latin typeface="Arial" panose="020B0604020202020204" pitchFamily="34" charset="0"/>
                  <a:cs typeface="Arial" panose="020B0604020202020204" pitchFamily="34" charset="0"/>
                </a:rPr>
                <a:t>mwy</a:t>
              </a:r>
              <a:endParaRPr lang="en-GB" sz="1100" u="none" strike="noStrike" dirty="0">
                <a:solidFill>
                  <a:schemeClr val="accent1"/>
                </a:solidFill>
                <a:effectLst/>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8EDDB45C-FEED-EE4D-977F-5198FD209991}"/>
                </a:ext>
              </a:extLst>
            </p:cNvPr>
            <p:cNvSpPr txBox="1"/>
            <p:nvPr/>
          </p:nvSpPr>
          <p:spPr>
            <a:xfrm>
              <a:off x="4675940" y="2094417"/>
              <a:ext cx="3360215" cy="276999"/>
            </a:xfrm>
            <a:prstGeom prst="rect">
              <a:avLst/>
            </a:prstGeom>
            <a:noFill/>
          </p:spPr>
          <p:txBody>
            <a:bodyPr wrap="none" rtlCol="0">
              <a:spAutoFit/>
            </a:bodyPr>
            <a:lstStyle/>
            <a:p>
              <a:pPr algn="l"/>
              <a:r>
                <a:rPr lang="en-GB" sz="1200" b="1" u="none" strike="noStrike" dirty="0">
                  <a:solidFill>
                    <a:schemeClr val="accent1"/>
                  </a:solidFill>
                  <a:effectLst/>
                  <a:latin typeface="Arial" panose="020B0604020202020204" pitchFamily="34" charset="0"/>
                  <a:cs typeface="Arial" panose="020B0604020202020204" pitchFamily="34" charset="0"/>
                </a:rPr>
                <a:t>Mini Mikey </a:t>
              </a:r>
              <a:r>
                <a:rPr lang="en-GB" sz="1200" u="none" strike="noStrike" dirty="0" err="1">
                  <a:solidFill>
                    <a:srgbClr val="000000"/>
                  </a:solidFill>
                  <a:effectLst/>
                  <a:latin typeface="Arial" panose="020B0604020202020204" pitchFamily="34" charset="0"/>
                  <a:cs typeface="Arial" panose="020B0604020202020204" pitchFamily="34" charset="0"/>
                </a:rPr>
                <a:t>gyda</a:t>
              </a:r>
              <a:r>
                <a:rPr lang="en-GB" sz="1200" u="none" strike="noStrike" dirty="0">
                  <a:solidFill>
                    <a:srgbClr val="000000"/>
                  </a:solidFill>
                  <a:effectLst/>
                  <a:latin typeface="Arial" panose="020B0604020202020204" pitchFamily="34" charset="0"/>
                  <a:cs typeface="Arial" panose="020B0604020202020204" pitchFamily="34" charset="0"/>
                </a:rPr>
                <a:t> </a:t>
              </a:r>
              <a:r>
                <a:rPr lang="en-GB" sz="1200" u="none" strike="noStrike" dirty="0">
                  <a:solidFill>
                    <a:schemeClr val="accent1"/>
                  </a:solidFill>
                  <a:effectLst/>
                  <a:latin typeface="Arial" panose="020B0604020202020204" pitchFamily="34" charset="0"/>
                  <a:cs typeface="Arial" panose="020B0604020202020204" pitchFamily="34" charset="0"/>
                </a:rPr>
                <a:t>Edward Maddocks </a:t>
              </a:r>
              <a:r>
                <a:rPr lang="en-GB" sz="1200" u="none" strike="noStrike" dirty="0">
                  <a:solidFill>
                    <a:srgbClr val="000000"/>
                  </a:solidFill>
                  <a:effectLst/>
                  <a:latin typeface="Arial" panose="020B0604020202020204" pitchFamily="34" charset="0"/>
                  <a:cs typeface="Arial" panose="020B0604020202020204" pitchFamily="34" charset="0"/>
                </a:rPr>
                <a:t>a </a:t>
              </a:r>
              <a:r>
                <a:rPr lang="en-GB" sz="1200" u="none" strike="noStrike" dirty="0">
                  <a:solidFill>
                    <a:schemeClr val="accent1"/>
                  </a:solidFill>
                  <a:effectLst/>
                  <a:latin typeface="Arial" panose="020B0604020202020204" pitchFamily="34" charset="0"/>
                  <a:cs typeface="Arial" panose="020B0604020202020204" pitchFamily="34" charset="0"/>
                </a:rPr>
                <a:t>33 </a:t>
              </a:r>
              <a:r>
                <a:rPr lang="en-GB" sz="1200" u="none" strike="noStrike" dirty="0" err="1">
                  <a:solidFill>
                    <a:schemeClr val="accent1"/>
                  </a:solidFill>
                  <a:effectLst/>
                  <a:latin typeface="Arial" panose="020B0604020202020204" pitchFamily="34" charset="0"/>
                  <a:cs typeface="Arial" panose="020B0604020202020204" pitchFamily="34" charset="0"/>
                </a:rPr>
                <a:t>arall</a:t>
              </a:r>
              <a:r>
                <a:rPr lang="en-GB" sz="1200" u="none" strike="noStrike" dirty="0">
                  <a:solidFill>
                    <a:schemeClr val="accent1"/>
                  </a:solidFill>
                  <a:effectLst/>
                  <a:latin typeface="Arial" panose="020B0604020202020204" pitchFamily="34" charset="0"/>
                  <a:cs typeface="Arial" panose="020B0604020202020204" pitchFamily="34" charset="0"/>
                </a:rPr>
                <a:t>.</a:t>
              </a:r>
            </a:p>
          </p:txBody>
        </p:sp>
        <p:sp>
          <p:nvSpPr>
            <p:cNvPr id="27" name="TextBox 26">
              <a:extLst>
                <a:ext uri="{FF2B5EF4-FFF2-40B4-BE49-F238E27FC236}">
                  <a16:creationId xmlns:a16="http://schemas.microsoft.com/office/drawing/2014/main" id="{4F8C4D3C-250F-0C47-B56D-58141E2D9BEC}"/>
                </a:ext>
              </a:extLst>
            </p:cNvPr>
            <p:cNvSpPr txBox="1"/>
            <p:nvPr/>
          </p:nvSpPr>
          <p:spPr>
            <a:xfrm>
              <a:off x="4675940" y="2307547"/>
              <a:ext cx="809837" cy="246221"/>
            </a:xfrm>
            <a:prstGeom prst="rect">
              <a:avLst/>
            </a:prstGeom>
            <a:noFill/>
          </p:spPr>
          <p:txBody>
            <a:bodyPr wrap="none" rtlCol="0">
              <a:spAutoFit/>
            </a:bodyPr>
            <a:lstStyle/>
            <a:p>
              <a:pPr algn="l"/>
              <a:r>
                <a:rPr lang="en-GB" sz="1000" dirty="0">
                  <a:latin typeface="Arial" panose="020B0604020202020204" pitchFamily="34" charset="0"/>
                  <a:cs typeface="Arial" panose="020B0604020202020204" pitchFamily="34" charset="0"/>
                </a:rPr>
                <a:t>8 </a:t>
              </a:r>
              <a:r>
                <a:rPr lang="en-GB" sz="1000" dirty="0" err="1">
                  <a:latin typeface="Arial" panose="020B0604020202020204" pitchFamily="34" charset="0"/>
                  <a:cs typeface="Arial" panose="020B0604020202020204" pitchFamily="34" charset="0"/>
                </a:rPr>
                <a:t>Chwefror</a:t>
              </a:r>
              <a:endParaRPr lang="en-GB" sz="1000" u="none" strike="noStrike" dirty="0">
                <a:effectLst/>
                <a:latin typeface="Arial" panose="020B0604020202020204" pitchFamily="34" charset="0"/>
                <a:cs typeface="Arial" panose="020B0604020202020204" pitchFamily="34" charset="0"/>
              </a:endParaRPr>
            </a:p>
          </p:txBody>
        </p:sp>
        <p:pic>
          <p:nvPicPr>
            <p:cNvPr id="30" name="Picture 29" descr="Icon&#10;&#10;Description automatically generated">
              <a:extLst>
                <a:ext uri="{FF2B5EF4-FFF2-40B4-BE49-F238E27FC236}">
                  <a16:creationId xmlns:a16="http://schemas.microsoft.com/office/drawing/2014/main" id="{822A6B2D-8600-FF46-A928-CF2297A1A02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33610" y="2140752"/>
              <a:ext cx="161987" cy="92165"/>
            </a:xfrm>
            <a:prstGeom prst="rect">
              <a:avLst/>
            </a:prstGeom>
          </p:spPr>
        </p:pic>
        <p:pic>
          <p:nvPicPr>
            <p:cNvPr id="32" name="Picture 31">
              <a:extLst>
                <a:ext uri="{FF2B5EF4-FFF2-40B4-BE49-F238E27FC236}">
                  <a16:creationId xmlns:a16="http://schemas.microsoft.com/office/drawing/2014/main" id="{41516F29-F866-CA4B-92D1-BA1F9B4F1592}"/>
                </a:ext>
              </a:extLst>
            </p:cNvPr>
            <p:cNvPicPr>
              <a:picLocks noChangeAspect="1"/>
            </p:cNvPicPr>
            <p:nvPr/>
          </p:nvPicPr>
          <p:blipFill>
            <a:blip r:embed="rId7"/>
            <a:stretch>
              <a:fillRect/>
            </a:stretch>
          </p:blipFill>
          <p:spPr>
            <a:xfrm>
              <a:off x="5396044" y="2369512"/>
              <a:ext cx="203200" cy="165100"/>
            </a:xfrm>
            <a:prstGeom prst="rect">
              <a:avLst/>
            </a:prstGeom>
          </p:spPr>
        </p:pic>
      </p:grpSp>
      <p:grpSp>
        <p:nvGrpSpPr>
          <p:cNvPr id="54" name="Ad 3" descr="Illustration of a social media post from Jay Cash, with text which reads, If your interested in making £6500 in 3 days get my DMs 17+ any squares located in West LDN and stratford city">
            <a:extLst>
              <a:ext uri="{FF2B5EF4-FFF2-40B4-BE49-F238E27FC236}">
                <a16:creationId xmlns:a16="http://schemas.microsoft.com/office/drawing/2014/main" id="{1DB712FC-6D54-7D4E-B263-C1E0F39DBEE8}"/>
              </a:ext>
            </a:extLst>
          </p:cNvPr>
          <p:cNvGrpSpPr/>
          <p:nvPr/>
        </p:nvGrpSpPr>
        <p:grpSpPr>
          <a:xfrm>
            <a:off x="3684509" y="4674752"/>
            <a:ext cx="4757143" cy="1334484"/>
            <a:chOff x="4131989" y="4317372"/>
            <a:chExt cx="4757143" cy="1334484"/>
          </a:xfrm>
        </p:grpSpPr>
        <p:pic>
          <p:nvPicPr>
            <p:cNvPr id="34" name="Picture 33" descr="A picture containing person, glasses, wearing, dark&#10;&#10;Description automatically generated">
              <a:extLst>
                <a:ext uri="{FF2B5EF4-FFF2-40B4-BE49-F238E27FC236}">
                  <a16:creationId xmlns:a16="http://schemas.microsoft.com/office/drawing/2014/main" id="{C02ED8BC-46CC-CD4A-B376-871F133684D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4277460" y="4466739"/>
              <a:ext cx="431890" cy="431890"/>
            </a:xfrm>
            <a:prstGeom prst="rect">
              <a:avLst/>
            </a:prstGeom>
          </p:spPr>
        </p:pic>
        <p:grpSp>
          <p:nvGrpSpPr>
            <p:cNvPr id="46" name="Group 45">
              <a:extLst>
                <a:ext uri="{FF2B5EF4-FFF2-40B4-BE49-F238E27FC236}">
                  <a16:creationId xmlns:a16="http://schemas.microsoft.com/office/drawing/2014/main" id="{D6A4108F-7783-4746-8718-5C458074A59B}"/>
                </a:ext>
              </a:extLst>
            </p:cNvPr>
            <p:cNvGrpSpPr/>
            <p:nvPr/>
          </p:nvGrpSpPr>
          <p:grpSpPr>
            <a:xfrm>
              <a:off x="4131989" y="4317372"/>
              <a:ext cx="4757143" cy="1334484"/>
              <a:chOff x="4131989" y="1942601"/>
              <a:chExt cx="4757143" cy="1334484"/>
            </a:xfrm>
          </p:grpSpPr>
          <p:sp>
            <p:nvSpPr>
              <p:cNvPr id="48" name="Rectangle 47">
                <a:extLst>
                  <a:ext uri="{FF2B5EF4-FFF2-40B4-BE49-F238E27FC236}">
                    <a16:creationId xmlns:a16="http://schemas.microsoft.com/office/drawing/2014/main" id="{A851FA76-E2A2-6348-90FC-1832DB8725CE}"/>
                  </a:ext>
                </a:extLst>
              </p:cNvPr>
              <p:cNvSpPr/>
              <p:nvPr/>
            </p:nvSpPr>
            <p:spPr>
              <a:xfrm>
                <a:off x="4131989" y="1942601"/>
                <a:ext cx="4756166" cy="133448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0C581E81-C283-8343-A00E-A714E777ACAE}"/>
                  </a:ext>
                  <a:ext uri="{C183D7F6-B498-43B3-948B-1728B52AA6E4}">
                    <adec:decorative xmlns:adec="http://schemas.microsoft.com/office/drawing/2017/decorative" val="1"/>
                  </a:ext>
                </a:extLst>
              </p:cNvPr>
              <p:cNvSpPr txBox="1"/>
              <p:nvPr/>
            </p:nvSpPr>
            <p:spPr>
              <a:xfrm>
                <a:off x="4201347" y="2581594"/>
                <a:ext cx="4687785" cy="553998"/>
              </a:xfrm>
              <a:prstGeom prst="rect">
                <a:avLst/>
              </a:prstGeom>
              <a:noFill/>
            </p:spPr>
            <p:txBody>
              <a:bodyPr wrap="square" rtlCol="0">
                <a:spAutoFit/>
              </a:bodyPr>
              <a:lstStyle/>
              <a:p>
                <a:pPr algn="l">
                  <a:spcBef>
                    <a:spcPts val="500"/>
                  </a:spcBef>
                </a:pPr>
                <a:r>
                  <a:rPr lang="cy-GB" sz="1500" b="0" i="0" u="none" strike="noStrike" dirty="0">
                    <a:solidFill>
                      <a:srgbClr val="000000"/>
                    </a:solidFill>
                    <a:effectLst/>
                    <a:latin typeface="Calibri" panose="020F0502020204030204" pitchFamily="34" charset="0"/>
                  </a:rPr>
                  <a:t>Os ti efo diddordeb neud £6500 mewn 3 dydd cael </a:t>
                </a:r>
                <a:r>
                  <a:rPr lang="cy-GB" sz="1500" b="0" i="0" u="none" strike="noStrike" dirty="0" err="1">
                    <a:solidFill>
                      <a:srgbClr val="000000"/>
                    </a:solidFill>
                    <a:effectLst/>
                    <a:latin typeface="Calibri" panose="020F0502020204030204" pitchFamily="34" charset="0"/>
                  </a:rPr>
                  <a:t>DM’s</a:t>
                </a:r>
                <a:r>
                  <a:rPr lang="cy-GB" sz="1500" b="0" i="0" u="none" strike="noStrike" dirty="0">
                    <a:solidFill>
                      <a:srgbClr val="000000"/>
                    </a:solidFill>
                    <a:effectLst/>
                    <a:latin typeface="Calibri" panose="020F0502020204030204" pitchFamily="34" charset="0"/>
                  </a:rPr>
                  <a:t> fi 17+ os ti’n byw yn </a:t>
                </a:r>
                <a:r>
                  <a:rPr lang="cy-GB" sz="1500" b="0" i="0" u="none" strike="noStrike" dirty="0" err="1">
                    <a:solidFill>
                      <a:srgbClr val="000000"/>
                    </a:solidFill>
                    <a:effectLst/>
                    <a:latin typeface="Calibri" panose="020F0502020204030204" pitchFamily="34" charset="0"/>
                  </a:rPr>
                  <a:t>caerdydd</a:t>
                </a:r>
                <a:r>
                  <a:rPr lang="cy-GB" sz="1500" b="0" i="0" u="none" strike="noStrike" dirty="0">
                    <a:solidFill>
                      <a:srgbClr val="000000"/>
                    </a:solidFill>
                    <a:effectLst/>
                    <a:latin typeface="Calibri" panose="020F0502020204030204" pitchFamily="34" charset="0"/>
                  </a:rPr>
                  <a:t> neu bangor</a:t>
                </a:r>
                <a:endParaRPr lang="cy-GB" sz="1500" u="none" strike="noStrike" dirty="0">
                  <a:solidFill>
                    <a:schemeClr val="accent1"/>
                  </a:solidFill>
                  <a:effectLst/>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FFC0FB10-1653-E446-8DFE-359B0869E1BB}"/>
                  </a:ext>
                </a:extLst>
              </p:cNvPr>
              <p:cNvSpPr txBox="1"/>
              <p:nvPr/>
            </p:nvSpPr>
            <p:spPr>
              <a:xfrm>
                <a:off x="4675940" y="2094417"/>
                <a:ext cx="857927" cy="276999"/>
              </a:xfrm>
              <a:prstGeom prst="rect">
                <a:avLst/>
              </a:prstGeom>
              <a:noFill/>
            </p:spPr>
            <p:txBody>
              <a:bodyPr wrap="none" rtlCol="0">
                <a:spAutoFit/>
              </a:bodyPr>
              <a:lstStyle/>
              <a:p>
                <a:pPr algn="l"/>
                <a:r>
                  <a:rPr lang="en-GB" sz="1200" b="1" u="none" strike="noStrike" dirty="0">
                    <a:solidFill>
                      <a:schemeClr val="accent1"/>
                    </a:solidFill>
                    <a:effectLst/>
                    <a:latin typeface="Arial" panose="020B0604020202020204" pitchFamily="34" charset="0"/>
                    <a:cs typeface="Arial" panose="020B0604020202020204" pitchFamily="34" charset="0"/>
                  </a:rPr>
                  <a:t>Jay Cash</a:t>
                </a:r>
                <a:endParaRPr lang="en-GB" sz="1200" u="none" strike="noStrike" dirty="0">
                  <a:solidFill>
                    <a:schemeClr val="accent1"/>
                  </a:solidFill>
                  <a:effectLst/>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D1098057-F63F-8245-8420-9742A1B814E3}"/>
                  </a:ext>
                </a:extLst>
              </p:cNvPr>
              <p:cNvSpPr txBox="1"/>
              <p:nvPr/>
            </p:nvSpPr>
            <p:spPr>
              <a:xfrm>
                <a:off x="4675940" y="2307547"/>
                <a:ext cx="845103" cy="246221"/>
              </a:xfrm>
              <a:prstGeom prst="rect">
                <a:avLst/>
              </a:prstGeom>
              <a:noFill/>
            </p:spPr>
            <p:txBody>
              <a:bodyPr wrap="none" rtlCol="0">
                <a:spAutoFit/>
              </a:bodyPr>
              <a:lstStyle/>
              <a:p>
                <a:pPr algn="l"/>
                <a:r>
                  <a:rPr lang="en-GB" sz="1000" dirty="0">
                    <a:latin typeface="Arial" panose="020B0604020202020204" pitchFamily="34" charset="0"/>
                    <a:cs typeface="Arial" panose="020B0604020202020204" pitchFamily="34" charset="0"/>
                  </a:rPr>
                  <a:t>8 </a:t>
                </a:r>
                <a:r>
                  <a:rPr lang="en-GB" sz="1000" dirty="0" err="1">
                    <a:latin typeface="Arial" panose="020B0604020202020204" pitchFamily="34" charset="0"/>
                    <a:cs typeface="Arial" panose="020B0604020202020204" pitchFamily="34" charset="0"/>
                  </a:rPr>
                  <a:t>Chwefror</a:t>
                </a:r>
                <a:r>
                  <a:rPr lang="en-GB" sz="1000" dirty="0">
                    <a:latin typeface="Arial" panose="020B0604020202020204" pitchFamily="34" charset="0"/>
                    <a:cs typeface="Arial" panose="020B0604020202020204" pitchFamily="34" charset="0"/>
                  </a:rPr>
                  <a:t> </a:t>
                </a:r>
                <a:endParaRPr lang="en-GB" sz="1000" u="none" strike="noStrike" dirty="0">
                  <a:effectLst/>
                  <a:latin typeface="Arial" panose="020B0604020202020204" pitchFamily="34" charset="0"/>
                  <a:cs typeface="Arial" panose="020B0604020202020204" pitchFamily="34" charset="0"/>
                </a:endParaRPr>
              </a:p>
            </p:txBody>
          </p:sp>
          <p:pic>
            <p:nvPicPr>
              <p:cNvPr id="52" name="Picture 51" descr="Icon&#10;&#10;Description automatically generated">
                <a:extLst>
                  <a:ext uri="{FF2B5EF4-FFF2-40B4-BE49-F238E27FC236}">
                    <a16:creationId xmlns:a16="http://schemas.microsoft.com/office/drawing/2014/main" id="{9A91517A-58F0-174C-9D68-365C4CA2CF2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33611" y="2140752"/>
                <a:ext cx="161987" cy="92165"/>
              </a:xfrm>
              <a:prstGeom prst="rect">
                <a:avLst/>
              </a:prstGeom>
            </p:spPr>
          </p:pic>
          <p:pic>
            <p:nvPicPr>
              <p:cNvPr id="53" name="Picture 52">
                <a:extLst>
                  <a:ext uri="{FF2B5EF4-FFF2-40B4-BE49-F238E27FC236}">
                    <a16:creationId xmlns:a16="http://schemas.microsoft.com/office/drawing/2014/main" id="{6A6451FF-D708-6B42-A780-681E19D8A111}"/>
                  </a:ext>
                </a:extLst>
              </p:cNvPr>
              <p:cNvPicPr>
                <a:picLocks noChangeAspect="1"/>
              </p:cNvPicPr>
              <p:nvPr/>
            </p:nvPicPr>
            <p:blipFill>
              <a:blip r:embed="rId7"/>
              <a:stretch>
                <a:fillRect/>
              </a:stretch>
            </p:blipFill>
            <p:spPr>
              <a:xfrm>
                <a:off x="5396044" y="2369512"/>
                <a:ext cx="203200" cy="165100"/>
              </a:xfrm>
              <a:prstGeom prst="rect">
                <a:avLst/>
              </a:prstGeom>
            </p:spPr>
          </p:pic>
        </p:grpSp>
      </p:grpSp>
      <p:grpSp>
        <p:nvGrpSpPr>
          <p:cNvPr id="100" name="Ad 4" descr="Illustration of a Twitter post from Joshua Mula, with message thread which reads,&#10;PHONE JOBS AVAILABLE MUST HAVE A BANK CARD MUST HAVE ID CARD NOT NEEDED DETAILS ALSO NOT ">
            <a:extLst>
              <a:ext uri="{FF2B5EF4-FFF2-40B4-BE49-F238E27FC236}">
                <a16:creationId xmlns:a16="http://schemas.microsoft.com/office/drawing/2014/main" id="{2ABDB448-E22C-E143-A0E0-E338ABD52872}"/>
              </a:ext>
            </a:extLst>
          </p:cNvPr>
          <p:cNvGrpSpPr/>
          <p:nvPr/>
        </p:nvGrpSpPr>
        <p:grpSpPr>
          <a:xfrm>
            <a:off x="8626672" y="2330330"/>
            <a:ext cx="2856640" cy="3743622"/>
            <a:chOff x="8626672" y="2168837"/>
            <a:chExt cx="2856640" cy="3743622"/>
          </a:xfrm>
        </p:grpSpPr>
        <p:sp>
          <p:nvSpPr>
            <p:cNvPr id="55" name="Rectangle 54">
              <a:extLst>
                <a:ext uri="{FF2B5EF4-FFF2-40B4-BE49-F238E27FC236}">
                  <a16:creationId xmlns:a16="http://schemas.microsoft.com/office/drawing/2014/main" id="{102331D7-56EE-D54E-A8E7-D72D66CAF4AA}"/>
                </a:ext>
              </a:extLst>
            </p:cNvPr>
            <p:cNvSpPr/>
            <p:nvPr/>
          </p:nvSpPr>
          <p:spPr>
            <a:xfrm>
              <a:off x="8626672" y="2168837"/>
              <a:ext cx="2856640" cy="369244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BE7AC023-1EC2-6B44-BB97-A37BC896646C}"/>
                </a:ext>
                <a:ext uri="{C183D7F6-B498-43B3-948B-1728B52AA6E4}">
                  <adec:decorative xmlns:adec="http://schemas.microsoft.com/office/drawing/2017/decorative" val="1"/>
                </a:ext>
              </a:extLst>
            </p:cNvPr>
            <p:cNvSpPr txBox="1"/>
            <p:nvPr/>
          </p:nvSpPr>
          <p:spPr>
            <a:xfrm>
              <a:off x="8982522" y="3596440"/>
              <a:ext cx="2478644" cy="2316019"/>
            </a:xfrm>
            <a:prstGeom prst="rect">
              <a:avLst/>
            </a:prstGeom>
            <a:noFill/>
          </p:spPr>
          <p:txBody>
            <a:bodyPr wrap="square" rtlCol="0">
              <a:spAutoFit/>
            </a:bodyPr>
            <a:lstStyle/>
            <a:p>
              <a:pPr algn="l">
                <a:spcBef>
                  <a:spcPts val="1500"/>
                </a:spcBef>
              </a:pPr>
              <a:r>
                <a:rPr lang="cy-GB" sz="700" b="1" u="none" strike="noStrike" dirty="0" err="1">
                  <a:solidFill>
                    <a:srgbClr val="000000"/>
                  </a:solidFill>
                  <a:effectLst/>
                  <a:latin typeface="Arial" panose="020B0604020202020204" pitchFamily="34" charset="0"/>
                  <a:cs typeface="Arial" panose="020B0604020202020204" pitchFamily="34" charset="0"/>
                </a:rPr>
                <a:t>joshua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b="1" u="none" strike="noStrike" dirty="0" err="1">
                  <a:solidFill>
                    <a:srgbClr val="000000"/>
                  </a:solidFill>
                  <a:effectLst/>
                  <a:latin typeface="Arial" panose="020B0604020202020204" pitchFamily="34" charset="0"/>
                  <a:cs typeface="Arial" panose="020B0604020202020204" pitchFamily="34" charset="0"/>
                </a:rPr>
                <a:t>mula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u="none" strike="noStrike" dirty="0">
                  <a:solidFill>
                    <a:srgbClr val="000000"/>
                  </a:solidFill>
                  <a:effectLst/>
                  <a:latin typeface="Arial" panose="020B0604020202020204" pitchFamily="34" charset="0"/>
                  <a:cs typeface="Arial" panose="020B0604020202020204" pitchFamily="34" charset="0"/>
                </a:rPr>
                <a:t>@MulaJosh 21/07/2015</a:t>
              </a:r>
              <a:br>
                <a:rPr lang="cy-GB" sz="700" u="none" strike="noStrike" dirty="0">
                  <a:solidFill>
                    <a:srgbClr val="000000"/>
                  </a:solidFill>
                  <a:effectLst/>
                  <a:latin typeface="Arial" panose="020B0604020202020204" pitchFamily="34" charset="0"/>
                  <a:cs typeface="Arial" panose="020B0604020202020204" pitchFamily="34" charset="0"/>
                </a:rPr>
              </a:br>
              <a:r>
                <a:rPr lang="cy-GB" sz="700" u="none" strike="noStrike" dirty="0">
                  <a:solidFill>
                    <a:srgbClr val="000000"/>
                  </a:solidFill>
                  <a:effectLst/>
                  <a:latin typeface="Arial" panose="020B0604020202020204" pitchFamily="34" charset="0"/>
                  <a:cs typeface="Arial" panose="020B0604020202020204" pitchFamily="34" charset="0"/>
                </a:rPr>
                <a:t>JOB’S FFON AR GAEL RHAID CAEL CERDYN BANC DIM ANGEN CERDYN ADNABOD DIM ANGEN MANYLION CYMRYD AWR ARIAN CYFLYM</a:t>
              </a:r>
            </a:p>
            <a:p>
              <a:pPr algn="l">
                <a:spcBef>
                  <a:spcPts val="1500"/>
                </a:spcBef>
              </a:pPr>
              <a:r>
                <a:rPr lang="cy-GB" sz="700" b="1" u="none" strike="noStrike" dirty="0" err="1">
                  <a:solidFill>
                    <a:srgbClr val="000000"/>
                  </a:solidFill>
                  <a:effectLst/>
                  <a:latin typeface="Arial" panose="020B0604020202020204" pitchFamily="34" charset="0"/>
                  <a:cs typeface="Arial" panose="020B0604020202020204" pitchFamily="34" charset="0"/>
                </a:rPr>
                <a:t>joshua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b="1" u="none" strike="noStrike" dirty="0" err="1">
                  <a:solidFill>
                    <a:srgbClr val="000000"/>
                  </a:solidFill>
                  <a:effectLst/>
                  <a:latin typeface="Arial" panose="020B0604020202020204" pitchFamily="34" charset="0"/>
                  <a:cs typeface="Arial" panose="020B0604020202020204" pitchFamily="34" charset="0"/>
                </a:rPr>
                <a:t>mula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u="none" strike="noStrike" dirty="0">
                  <a:solidFill>
                    <a:srgbClr val="000000"/>
                  </a:solidFill>
                  <a:effectLst/>
                  <a:latin typeface="Arial" panose="020B0604020202020204" pitchFamily="34" charset="0"/>
                  <a:cs typeface="Arial" panose="020B0604020202020204" pitchFamily="34" charset="0"/>
                </a:rPr>
                <a:t>@MulaJosh 21/07/2015</a:t>
              </a:r>
              <a:br>
                <a:rPr lang="cy-GB" sz="700" u="none" strike="noStrike" dirty="0">
                  <a:solidFill>
                    <a:srgbClr val="000000"/>
                  </a:solidFill>
                  <a:effectLst/>
                  <a:latin typeface="Arial" panose="020B0604020202020204" pitchFamily="34" charset="0"/>
                  <a:cs typeface="Arial" panose="020B0604020202020204" pitchFamily="34" charset="0"/>
                </a:rPr>
              </a:br>
              <a:r>
                <a:rPr lang="cy-GB" sz="700" u="none" strike="noStrike" dirty="0">
                  <a:solidFill>
                    <a:srgbClr val="000000"/>
                  </a:solidFill>
                  <a:effectLst/>
                  <a:latin typeface="Arial" panose="020B0604020202020204" pitchFamily="34" charset="0"/>
                  <a:cs typeface="Arial" panose="020B0604020202020204" pitchFamily="34" charset="0"/>
                </a:rPr>
                <a:t>HSBC 8-10k diwrnod wedyn rhaid cael bancio ar-lein! NATWEST 8k+ ar unwaith gyda bancio ar-lein 18+ gyda ID pasbort/ Trwydded yrru dros dro</a:t>
              </a:r>
            </a:p>
            <a:p>
              <a:pPr algn="l">
                <a:spcBef>
                  <a:spcPts val="1500"/>
                </a:spcBef>
              </a:pPr>
              <a:r>
                <a:rPr lang="cy-GB" sz="700" b="1" u="none" strike="noStrike" dirty="0" err="1">
                  <a:solidFill>
                    <a:srgbClr val="000000"/>
                  </a:solidFill>
                  <a:effectLst/>
                  <a:latin typeface="Arial" panose="020B0604020202020204" pitchFamily="34" charset="0"/>
                  <a:cs typeface="Arial" panose="020B0604020202020204" pitchFamily="34" charset="0"/>
                </a:rPr>
                <a:t>joshua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b="1" u="none" strike="noStrike" dirty="0" err="1">
                  <a:solidFill>
                    <a:srgbClr val="000000"/>
                  </a:solidFill>
                  <a:effectLst/>
                  <a:latin typeface="Arial" panose="020B0604020202020204" pitchFamily="34" charset="0"/>
                  <a:cs typeface="Arial" panose="020B0604020202020204" pitchFamily="34" charset="0"/>
                </a:rPr>
                <a:t>mula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u="none" strike="noStrike" dirty="0">
                  <a:solidFill>
                    <a:srgbClr val="000000"/>
                  </a:solidFill>
                  <a:effectLst/>
                  <a:latin typeface="Arial" panose="020B0604020202020204" pitchFamily="34" charset="0"/>
                  <a:cs typeface="Arial" panose="020B0604020202020204" pitchFamily="34" charset="0"/>
                </a:rPr>
                <a:t>@MulaJosh 21/07/2015</a:t>
              </a:r>
              <a:br>
                <a:rPr lang="cy-GB" sz="700" u="none" strike="noStrike" dirty="0">
                  <a:solidFill>
                    <a:srgbClr val="000000"/>
                  </a:solidFill>
                  <a:effectLst/>
                  <a:latin typeface="Arial" panose="020B0604020202020204" pitchFamily="34" charset="0"/>
                  <a:cs typeface="Arial" panose="020B0604020202020204" pitchFamily="34" charset="0"/>
                </a:rPr>
              </a:br>
              <a:r>
                <a:rPr lang="cy-GB" sz="700" u="none" strike="noStrike" dirty="0">
                  <a:solidFill>
                    <a:srgbClr val="000000"/>
                  </a:solidFill>
                  <a:effectLst/>
                  <a:latin typeface="Arial" panose="020B0604020202020204" pitchFamily="34" charset="0"/>
                  <a:cs typeface="Arial" panose="020B0604020202020204" pitchFamily="34" charset="0"/>
                </a:rPr>
                <a:t>RHAID BOD YN BAROD I DEITHIO I LUNDAIN</a:t>
              </a:r>
            </a:p>
            <a:p>
              <a:pPr algn="l">
                <a:spcBef>
                  <a:spcPts val="1500"/>
                </a:spcBef>
              </a:pPr>
              <a:r>
                <a:rPr lang="cy-GB" sz="700" b="1" u="none" strike="noStrike" dirty="0" err="1">
                  <a:solidFill>
                    <a:srgbClr val="000000"/>
                  </a:solidFill>
                  <a:effectLst/>
                  <a:latin typeface="Arial" panose="020B0604020202020204" pitchFamily="34" charset="0"/>
                  <a:cs typeface="Arial" panose="020B0604020202020204" pitchFamily="34" charset="0"/>
                </a:rPr>
                <a:t>joshua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b="1" u="none" strike="noStrike" dirty="0" err="1">
                  <a:solidFill>
                    <a:srgbClr val="000000"/>
                  </a:solidFill>
                  <a:effectLst/>
                  <a:latin typeface="Arial" panose="020B0604020202020204" pitchFamily="34" charset="0"/>
                  <a:cs typeface="Arial" panose="020B0604020202020204" pitchFamily="34" charset="0"/>
                </a:rPr>
                <a:t>mula</a:t>
              </a:r>
              <a:r>
                <a:rPr lang="cy-GB" sz="700" b="1" u="none" strike="noStrike" dirty="0">
                  <a:solidFill>
                    <a:srgbClr val="000000"/>
                  </a:solidFill>
                  <a:effectLst/>
                  <a:latin typeface="Arial" panose="020B0604020202020204" pitchFamily="34" charset="0"/>
                  <a:cs typeface="Arial" panose="020B0604020202020204" pitchFamily="34" charset="0"/>
                </a:rPr>
                <a:t>  </a:t>
              </a:r>
              <a:r>
                <a:rPr lang="cy-GB" sz="700" u="none" strike="noStrike" dirty="0">
                  <a:solidFill>
                    <a:srgbClr val="000000"/>
                  </a:solidFill>
                  <a:effectLst/>
                  <a:latin typeface="Arial" panose="020B0604020202020204" pitchFamily="34" charset="0"/>
                  <a:cs typeface="Arial" panose="020B0604020202020204" pitchFamily="34" charset="0"/>
                </a:rPr>
                <a:t>@MulaJosh 21/07/2015</a:t>
              </a:r>
              <a:br>
                <a:rPr lang="cy-GB" sz="700" u="none" strike="noStrike" dirty="0">
                  <a:solidFill>
                    <a:srgbClr val="000000"/>
                  </a:solidFill>
                  <a:effectLst/>
                  <a:latin typeface="Arial" panose="020B0604020202020204" pitchFamily="34" charset="0"/>
                  <a:cs typeface="Arial" panose="020B0604020202020204" pitchFamily="34" charset="0"/>
                </a:rPr>
              </a:br>
              <a:r>
                <a:rPr lang="cy-GB" sz="700" u="none" strike="noStrike" dirty="0">
                  <a:solidFill>
                    <a:srgbClr val="000000"/>
                  </a:solidFill>
                  <a:effectLst/>
                  <a:latin typeface="Arial" panose="020B0604020202020204" pitchFamily="34" charset="0"/>
                  <a:cs typeface="Arial" panose="020B0604020202020204" pitchFamily="34" charset="0"/>
                </a:rPr>
                <a:t>DIM ANGEN MANYLION CEDRYN NA MANYLION ERAILL DIM OND ANGEN AWR ARIAN CYFLYM HAWDD A FFON!</a:t>
              </a:r>
            </a:p>
            <a:p>
              <a:endParaRPr lang="en-US" sz="900" dirty="0"/>
            </a:p>
          </p:txBody>
        </p:sp>
        <p:sp>
          <p:nvSpPr>
            <p:cNvPr id="58" name="TextBox 57">
              <a:extLst>
                <a:ext uri="{FF2B5EF4-FFF2-40B4-BE49-F238E27FC236}">
                  <a16:creationId xmlns:a16="http://schemas.microsoft.com/office/drawing/2014/main" id="{9558B689-F82B-F44F-ABB3-35AB5CC47EDA}"/>
                </a:ext>
                <a:ext uri="{C183D7F6-B498-43B3-948B-1728B52AA6E4}">
                  <adec:decorative xmlns:adec="http://schemas.microsoft.com/office/drawing/2017/decorative" val="1"/>
                </a:ext>
              </a:extLst>
            </p:cNvPr>
            <p:cNvSpPr txBox="1"/>
            <p:nvPr/>
          </p:nvSpPr>
          <p:spPr>
            <a:xfrm>
              <a:off x="8922406" y="2585628"/>
              <a:ext cx="2502781" cy="830997"/>
            </a:xfrm>
            <a:prstGeom prst="rect">
              <a:avLst/>
            </a:prstGeom>
            <a:noFill/>
          </p:spPr>
          <p:txBody>
            <a:bodyPr wrap="square" rtlCol="0">
              <a:spAutoFit/>
            </a:bodyPr>
            <a:lstStyle/>
            <a:p>
              <a:pPr algn="l"/>
              <a:r>
                <a:rPr lang="cy-GB" sz="600" b="1" u="none" strike="noStrike" dirty="0" err="1">
                  <a:solidFill>
                    <a:srgbClr val="000000"/>
                  </a:solidFill>
                  <a:effectLst/>
                  <a:latin typeface="Arial" panose="020B0604020202020204" pitchFamily="34" charset="0"/>
                  <a:cs typeface="Arial" panose="020B0604020202020204" pitchFamily="34" charset="0"/>
                </a:rPr>
                <a:t>joshua</a:t>
              </a:r>
              <a:r>
                <a:rPr lang="cy-GB" sz="600" b="1" u="none" strike="noStrike" dirty="0">
                  <a:solidFill>
                    <a:srgbClr val="000000"/>
                  </a:solidFill>
                  <a:effectLst/>
                  <a:latin typeface="Arial" panose="020B0604020202020204" pitchFamily="34" charset="0"/>
                  <a:cs typeface="Arial" panose="020B0604020202020204" pitchFamily="34" charset="0"/>
                </a:rPr>
                <a:t> </a:t>
              </a:r>
              <a:r>
                <a:rPr lang="cy-GB" sz="600" b="1" u="none" strike="noStrike" dirty="0" err="1">
                  <a:solidFill>
                    <a:srgbClr val="000000"/>
                  </a:solidFill>
                  <a:effectLst/>
                  <a:latin typeface="Arial" panose="020B0604020202020204" pitchFamily="34" charset="0"/>
                  <a:cs typeface="Arial" panose="020B0604020202020204" pitchFamily="34" charset="0"/>
                </a:rPr>
                <a:t>mula</a:t>
              </a:r>
              <a:endParaRPr lang="cy-GB" sz="600" b="1" u="none" strike="noStrike" dirty="0">
                <a:solidFill>
                  <a:srgbClr val="000000"/>
                </a:solidFill>
                <a:effectLst/>
                <a:latin typeface="Arial" panose="020B0604020202020204" pitchFamily="34" charset="0"/>
                <a:cs typeface="Arial" panose="020B0604020202020204" pitchFamily="34" charset="0"/>
              </a:endParaRPr>
            </a:p>
            <a:p>
              <a:pPr algn="l"/>
              <a:r>
                <a:rPr lang="cy-GB" sz="600" u="none" strike="noStrike" dirty="0">
                  <a:solidFill>
                    <a:srgbClr val="000000"/>
                  </a:solidFill>
                  <a:effectLst/>
                  <a:latin typeface="Arial" panose="020B0604020202020204" pitchFamily="34" charset="0"/>
                  <a:cs typeface="Arial" panose="020B0604020202020204" pitchFamily="34" charset="0"/>
                </a:rPr>
                <a:t>@MulaJosh</a:t>
              </a:r>
            </a:p>
            <a:p>
              <a:pPr algn="l"/>
              <a:endParaRPr lang="cy-GB" sz="600" u="none" strike="noStrike" dirty="0">
                <a:solidFill>
                  <a:srgbClr val="000000"/>
                </a:solidFill>
                <a:effectLst/>
                <a:latin typeface="Arial" panose="020B0604020202020204" pitchFamily="34" charset="0"/>
                <a:cs typeface="Arial" panose="020B0604020202020204" pitchFamily="34" charset="0"/>
              </a:endParaRPr>
            </a:p>
            <a:p>
              <a:pPr algn="l"/>
              <a:r>
                <a:rPr lang="cy-GB" sz="600" dirty="0">
                  <a:solidFill>
                    <a:srgbClr val="000000"/>
                  </a:solidFill>
                  <a:latin typeface="Arial" panose="020B0604020202020204" pitchFamily="34" charset="0"/>
                  <a:cs typeface="Arial" panose="020B0604020202020204" pitchFamily="34" charset="0"/>
                </a:rPr>
                <a:t>£</a:t>
              </a:r>
              <a:br>
                <a:rPr lang="cy-GB" sz="600" dirty="0">
                  <a:solidFill>
                    <a:srgbClr val="000000"/>
                  </a:solidFill>
                  <a:latin typeface="Arial" panose="020B0604020202020204" pitchFamily="34" charset="0"/>
                  <a:cs typeface="Arial" panose="020B0604020202020204" pitchFamily="34" charset="0"/>
                </a:rPr>
              </a:br>
              <a:r>
                <a:rPr lang="cy-GB" sz="600" dirty="0" err="1">
                  <a:solidFill>
                    <a:srgbClr val="000000"/>
                  </a:solidFill>
                  <a:latin typeface="Arial" panose="020B0604020202020204" pitchFamily="34" charset="0"/>
                  <a:cs typeface="Arial" panose="020B0604020202020204" pitchFamily="34" charset="0"/>
                </a:rPr>
                <a:t>Joined</a:t>
              </a:r>
              <a:r>
                <a:rPr lang="cy-GB" sz="600" dirty="0">
                  <a:solidFill>
                    <a:srgbClr val="000000"/>
                  </a:solidFill>
                  <a:latin typeface="Arial" panose="020B0604020202020204" pitchFamily="34" charset="0"/>
                  <a:cs typeface="Arial" panose="020B0604020202020204" pitchFamily="34" charset="0"/>
                </a:rPr>
                <a:t> </a:t>
              </a:r>
              <a:r>
                <a:rPr lang="cy-GB" sz="600" dirty="0" err="1">
                  <a:solidFill>
                    <a:srgbClr val="000000"/>
                  </a:solidFill>
                  <a:latin typeface="Arial" panose="020B0604020202020204" pitchFamily="34" charset="0"/>
                  <a:cs typeface="Arial" panose="020B0604020202020204" pitchFamily="34" charset="0"/>
                </a:rPr>
                <a:t>January</a:t>
              </a:r>
              <a:r>
                <a:rPr lang="cy-GB" sz="600" dirty="0">
                  <a:solidFill>
                    <a:srgbClr val="000000"/>
                  </a:solidFill>
                  <a:latin typeface="Arial" panose="020B0604020202020204" pitchFamily="34" charset="0"/>
                  <a:cs typeface="Arial" panose="020B0604020202020204" pitchFamily="34" charset="0"/>
                </a:rPr>
                <a:t> 2015</a:t>
              </a:r>
              <a:br>
                <a:rPr lang="cy-GB" sz="600" dirty="0">
                  <a:solidFill>
                    <a:srgbClr val="000000"/>
                  </a:solidFill>
                  <a:latin typeface="Arial" panose="020B0604020202020204" pitchFamily="34" charset="0"/>
                  <a:cs typeface="Arial" panose="020B0604020202020204" pitchFamily="34" charset="0"/>
                </a:rPr>
              </a:br>
              <a:r>
                <a:rPr lang="cy-GB" sz="600" b="1" dirty="0">
                  <a:solidFill>
                    <a:srgbClr val="000000"/>
                  </a:solidFill>
                  <a:latin typeface="Arial" panose="020B0604020202020204" pitchFamily="34" charset="0"/>
                  <a:cs typeface="Arial" panose="020B0604020202020204" pitchFamily="34" charset="0"/>
                </a:rPr>
                <a:t>1,666</a:t>
              </a:r>
              <a:r>
                <a:rPr lang="cy-GB" sz="600" dirty="0">
                  <a:solidFill>
                    <a:srgbClr val="000000"/>
                  </a:solidFill>
                  <a:latin typeface="Arial" panose="020B0604020202020204" pitchFamily="34" charset="0"/>
                  <a:cs typeface="Arial" panose="020B0604020202020204" pitchFamily="34" charset="0"/>
                </a:rPr>
                <a:t> </a:t>
              </a:r>
              <a:r>
                <a:rPr lang="cy-GB" sz="600" dirty="0" err="1">
                  <a:solidFill>
                    <a:srgbClr val="000000"/>
                  </a:solidFill>
                  <a:latin typeface="Arial" panose="020B0604020202020204" pitchFamily="34" charset="0"/>
                  <a:cs typeface="Arial" panose="020B0604020202020204" pitchFamily="34" charset="0"/>
                </a:rPr>
                <a:t>Following</a:t>
              </a:r>
              <a:r>
                <a:rPr lang="cy-GB" sz="600" dirty="0">
                  <a:solidFill>
                    <a:srgbClr val="000000"/>
                  </a:solidFill>
                  <a:latin typeface="Arial" panose="020B0604020202020204" pitchFamily="34" charset="0"/>
                  <a:cs typeface="Arial" panose="020B0604020202020204" pitchFamily="34" charset="0"/>
                </a:rPr>
                <a:t>. </a:t>
              </a:r>
              <a:r>
                <a:rPr lang="cy-GB" sz="600" b="1" dirty="0">
                  <a:solidFill>
                    <a:srgbClr val="000000"/>
                  </a:solidFill>
                  <a:latin typeface="Arial" panose="020B0604020202020204" pitchFamily="34" charset="0"/>
                  <a:cs typeface="Arial" panose="020B0604020202020204" pitchFamily="34" charset="0"/>
                </a:rPr>
                <a:t>247</a:t>
              </a:r>
              <a:r>
                <a:rPr lang="cy-GB" sz="600" dirty="0">
                  <a:solidFill>
                    <a:srgbClr val="000000"/>
                  </a:solidFill>
                  <a:latin typeface="Arial" panose="020B0604020202020204" pitchFamily="34" charset="0"/>
                  <a:cs typeface="Arial" panose="020B0604020202020204" pitchFamily="34" charset="0"/>
                </a:rPr>
                <a:t> </a:t>
              </a:r>
              <a:r>
                <a:rPr lang="cy-GB" sz="600" dirty="0" err="1">
                  <a:solidFill>
                    <a:srgbClr val="000000"/>
                  </a:solidFill>
                  <a:latin typeface="Arial" panose="020B0604020202020204" pitchFamily="34" charset="0"/>
                  <a:cs typeface="Arial" panose="020B0604020202020204" pitchFamily="34" charset="0"/>
                </a:rPr>
                <a:t>Followers</a:t>
              </a:r>
              <a:endParaRPr lang="cy-GB" sz="600" dirty="0">
                <a:solidFill>
                  <a:srgbClr val="000000"/>
                </a:solidFill>
                <a:latin typeface="Arial" panose="020B0604020202020204" pitchFamily="34" charset="0"/>
                <a:cs typeface="Arial" panose="020B0604020202020204" pitchFamily="34" charset="0"/>
              </a:endParaRPr>
            </a:p>
            <a:p>
              <a:pPr algn="l"/>
              <a:endParaRPr lang="cy-GB" sz="600" dirty="0">
                <a:solidFill>
                  <a:srgbClr val="000000"/>
                </a:solidFill>
                <a:latin typeface="Arial" panose="020B0604020202020204" pitchFamily="34" charset="0"/>
                <a:cs typeface="Arial" panose="020B0604020202020204" pitchFamily="34" charset="0"/>
              </a:endParaRPr>
            </a:p>
            <a:p>
              <a:pPr algn="l"/>
              <a:r>
                <a:rPr lang="cy-GB" sz="600" dirty="0">
                  <a:solidFill>
                    <a:srgbClr val="000000"/>
                  </a:solidFill>
                  <a:latin typeface="Arial" panose="020B0604020202020204" pitchFamily="34" charset="0"/>
                  <a:cs typeface="Arial" panose="020B0604020202020204" pitchFamily="34" charset="0"/>
                </a:rPr>
                <a:t>Not </a:t>
              </a:r>
              <a:r>
                <a:rPr lang="cy-GB" sz="600" dirty="0" err="1">
                  <a:solidFill>
                    <a:srgbClr val="000000"/>
                  </a:solidFill>
                  <a:latin typeface="Arial" panose="020B0604020202020204" pitchFamily="34" charset="0"/>
                  <a:cs typeface="Arial" panose="020B0604020202020204" pitchFamily="34" charset="0"/>
                </a:rPr>
                <a:t>followed</a:t>
              </a:r>
              <a:r>
                <a:rPr lang="cy-GB" sz="600" dirty="0">
                  <a:solidFill>
                    <a:srgbClr val="000000"/>
                  </a:solidFill>
                  <a:latin typeface="Arial" panose="020B0604020202020204" pitchFamily="34" charset="0"/>
                  <a:cs typeface="Arial" panose="020B0604020202020204" pitchFamily="34" charset="0"/>
                </a:rPr>
                <a:t> by </a:t>
              </a:r>
              <a:r>
                <a:rPr lang="cy-GB" sz="600" dirty="0" err="1">
                  <a:solidFill>
                    <a:srgbClr val="000000"/>
                  </a:solidFill>
                  <a:latin typeface="Arial" panose="020B0604020202020204" pitchFamily="34" charset="0"/>
                  <a:cs typeface="Arial" panose="020B0604020202020204" pitchFamily="34" charset="0"/>
                </a:rPr>
                <a:t>anyone</a:t>
              </a:r>
              <a:r>
                <a:rPr lang="cy-GB" sz="600" dirty="0">
                  <a:solidFill>
                    <a:srgbClr val="000000"/>
                  </a:solidFill>
                  <a:latin typeface="Arial" panose="020B0604020202020204" pitchFamily="34" charset="0"/>
                  <a:cs typeface="Arial" panose="020B0604020202020204" pitchFamily="34" charset="0"/>
                </a:rPr>
                <a:t> </a:t>
              </a:r>
              <a:r>
                <a:rPr lang="cy-GB" sz="600" dirty="0" err="1">
                  <a:solidFill>
                    <a:srgbClr val="000000"/>
                  </a:solidFill>
                  <a:latin typeface="Arial" panose="020B0604020202020204" pitchFamily="34" charset="0"/>
                  <a:cs typeface="Arial" panose="020B0604020202020204" pitchFamily="34" charset="0"/>
                </a:rPr>
                <a:t>you’re</a:t>
              </a:r>
              <a:r>
                <a:rPr lang="cy-GB" sz="600" dirty="0">
                  <a:solidFill>
                    <a:srgbClr val="000000"/>
                  </a:solidFill>
                  <a:latin typeface="Arial" panose="020B0604020202020204" pitchFamily="34" charset="0"/>
                  <a:cs typeface="Arial" panose="020B0604020202020204" pitchFamily="34" charset="0"/>
                </a:rPr>
                <a:t> </a:t>
              </a:r>
              <a:r>
                <a:rPr lang="cy-GB" sz="600" dirty="0" err="1">
                  <a:solidFill>
                    <a:srgbClr val="000000"/>
                  </a:solidFill>
                  <a:latin typeface="Arial" panose="020B0604020202020204" pitchFamily="34" charset="0"/>
                  <a:cs typeface="Arial" panose="020B0604020202020204" pitchFamily="34" charset="0"/>
                </a:rPr>
                <a:t>following</a:t>
              </a:r>
              <a:endParaRPr lang="cy-GB" sz="600" dirty="0"/>
            </a:p>
          </p:txBody>
        </p:sp>
        <p:pic>
          <p:nvPicPr>
            <p:cNvPr id="60" name="Picture 59" descr="A person riding a skateboard&#10;&#10;Description automatically generated with medium confidence">
              <a:extLst>
                <a:ext uri="{FF2B5EF4-FFF2-40B4-BE49-F238E27FC236}">
                  <a16:creationId xmlns:a16="http://schemas.microsoft.com/office/drawing/2014/main" id="{F74F124B-19C2-F54D-B3FF-C701FDE44BE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8777472" y="3652056"/>
              <a:ext cx="235378" cy="235378"/>
            </a:xfrm>
            <a:prstGeom prst="rect">
              <a:avLst/>
            </a:prstGeom>
          </p:spPr>
        </p:pic>
        <p:pic>
          <p:nvPicPr>
            <p:cNvPr id="61" name="Picture 60">
              <a:extLst>
                <a:ext uri="{FF2B5EF4-FFF2-40B4-BE49-F238E27FC236}">
                  <a16:creationId xmlns:a16="http://schemas.microsoft.com/office/drawing/2014/main" id="{845DEF65-9301-BB46-B660-E7B9CB8C4BFC}"/>
                </a:ext>
                <a:ext uri="{C183D7F6-B498-43B3-948B-1728B52AA6E4}">
                  <adec:decorative xmlns:adec="http://schemas.microsoft.com/office/drawing/2017/decorative" val="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9006907" y="2242125"/>
              <a:ext cx="366952" cy="366952"/>
            </a:xfrm>
            <a:prstGeom prst="ellipse">
              <a:avLst/>
            </a:prstGeom>
          </p:spPr>
        </p:pic>
        <p:sp>
          <p:nvSpPr>
            <p:cNvPr id="62" name="TextBox 61">
              <a:extLst>
                <a:ext uri="{FF2B5EF4-FFF2-40B4-BE49-F238E27FC236}">
                  <a16:creationId xmlns:a16="http://schemas.microsoft.com/office/drawing/2014/main" id="{DE0E38DC-FA31-3048-9096-F8C78B41A216}"/>
                </a:ext>
              </a:extLst>
            </p:cNvPr>
            <p:cNvSpPr txBox="1"/>
            <p:nvPr/>
          </p:nvSpPr>
          <p:spPr>
            <a:xfrm>
              <a:off x="8964657" y="3377874"/>
              <a:ext cx="451452" cy="184666"/>
            </a:xfrm>
            <a:prstGeom prst="rect">
              <a:avLst/>
            </a:prstGeom>
            <a:noFill/>
          </p:spPr>
          <p:txBody>
            <a:bodyPr wrap="square" rtlCol="0">
              <a:spAutoFit/>
            </a:bodyPr>
            <a:lstStyle/>
            <a:p>
              <a:pPr algn="l"/>
              <a:r>
                <a:rPr lang="en-GB" sz="600" b="1" strike="noStrike" dirty="0">
                  <a:solidFill>
                    <a:srgbClr val="00B0F0"/>
                  </a:solidFill>
                  <a:effectLst/>
                  <a:latin typeface="Arial" panose="020B0604020202020204" pitchFamily="34" charset="0"/>
                  <a:cs typeface="Arial" panose="020B0604020202020204" pitchFamily="34" charset="0"/>
                </a:rPr>
                <a:t>Tweets</a:t>
              </a:r>
              <a:endParaRPr lang="en-US" sz="600" dirty="0">
                <a:solidFill>
                  <a:srgbClr val="00B0F0"/>
                </a:solidFill>
              </a:endParaRPr>
            </a:p>
          </p:txBody>
        </p:sp>
        <p:cxnSp>
          <p:nvCxnSpPr>
            <p:cNvPr id="65" name="Straight Connector 64">
              <a:extLst>
                <a:ext uri="{FF2B5EF4-FFF2-40B4-BE49-F238E27FC236}">
                  <a16:creationId xmlns:a16="http://schemas.microsoft.com/office/drawing/2014/main" id="{7C4E0B1A-4AFF-FB48-B9E4-6C6B384EEF5B}"/>
                </a:ext>
              </a:extLst>
            </p:cNvPr>
            <p:cNvCxnSpPr>
              <a:cxnSpLocks/>
            </p:cNvCxnSpPr>
            <p:nvPr/>
          </p:nvCxnSpPr>
          <p:spPr>
            <a:xfrm>
              <a:off x="8777472" y="3562350"/>
              <a:ext cx="639010"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pic>
          <p:nvPicPr>
            <p:cNvPr id="67" name="Picture 66">
              <a:extLst>
                <a:ext uri="{FF2B5EF4-FFF2-40B4-BE49-F238E27FC236}">
                  <a16:creationId xmlns:a16="http://schemas.microsoft.com/office/drawing/2014/main" id="{25BC9471-0B4B-A949-9A89-4C39334A13B6}"/>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072437" y="4095030"/>
              <a:ext cx="1015330" cy="81226"/>
            </a:xfrm>
            <a:prstGeom prst="rect">
              <a:avLst/>
            </a:prstGeom>
          </p:spPr>
        </p:pic>
        <p:pic>
          <p:nvPicPr>
            <p:cNvPr id="68" name="Picture 67">
              <a:extLst>
                <a:ext uri="{FF2B5EF4-FFF2-40B4-BE49-F238E27FC236}">
                  <a16:creationId xmlns:a16="http://schemas.microsoft.com/office/drawing/2014/main" id="{6B043B3A-B83F-404D-B83B-88A0E97E709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072437" y="4709797"/>
              <a:ext cx="1015330" cy="81226"/>
            </a:xfrm>
            <a:prstGeom prst="rect">
              <a:avLst/>
            </a:prstGeom>
          </p:spPr>
        </p:pic>
        <p:pic>
          <p:nvPicPr>
            <p:cNvPr id="69" name="Picture 68">
              <a:extLst>
                <a:ext uri="{FF2B5EF4-FFF2-40B4-BE49-F238E27FC236}">
                  <a16:creationId xmlns:a16="http://schemas.microsoft.com/office/drawing/2014/main" id="{73480AF2-6573-3B42-8449-AC9473D9992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072437" y="5092089"/>
              <a:ext cx="1015330" cy="81226"/>
            </a:xfrm>
            <a:prstGeom prst="rect">
              <a:avLst/>
            </a:prstGeom>
          </p:spPr>
        </p:pic>
        <p:pic>
          <p:nvPicPr>
            <p:cNvPr id="70" name="Picture 69">
              <a:extLst>
                <a:ext uri="{FF2B5EF4-FFF2-40B4-BE49-F238E27FC236}">
                  <a16:creationId xmlns:a16="http://schemas.microsoft.com/office/drawing/2014/main" id="{768F6409-2762-1742-875A-2DB931F12B1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072437" y="5727519"/>
              <a:ext cx="1015330" cy="81226"/>
            </a:xfrm>
            <a:prstGeom prst="rect">
              <a:avLst/>
            </a:prstGeom>
          </p:spPr>
        </p:pic>
        <p:cxnSp>
          <p:nvCxnSpPr>
            <p:cNvPr id="71" name="Straight Connector 70">
              <a:extLst>
                <a:ext uri="{FF2B5EF4-FFF2-40B4-BE49-F238E27FC236}">
                  <a16:creationId xmlns:a16="http://schemas.microsoft.com/office/drawing/2014/main" id="{75753C7A-2E48-AE49-9AEF-D263AC136A80}"/>
                </a:ext>
              </a:extLst>
            </p:cNvPr>
            <p:cNvCxnSpPr>
              <a:cxnSpLocks/>
            </p:cNvCxnSpPr>
            <p:nvPr/>
          </p:nvCxnSpPr>
          <p:spPr>
            <a:xfrm>
              <a:off x="9016432" y="4213279"/>
              <a:ext cx="2323161"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B20F34A-F1BE-D543-BD6D-09588ED7E0FD}"/>
                </a:ext>
              </a:extLst>
            </p:cNvPr>
            <p:cNvCxnSpPr>
              <a:cxnSpLocks/>
            </p:cNvCxnSpPr>
            <p:nvPr/>
          </p:nvCxnSpPr>
          <p:spPr>
            <a:xfrm>
              <a:off x="9016432" y="4828045"/>
              <a:ext cx="2323161"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46DD9E6-9618-7442-89F7-9D42D5CA3211}"/>
                </a:ext>
              </a:extLst>
            </p:cNvPr>
            <p:cNvCxnSpPr>
              <a:cxnSpLocks/>
            </p:cNvCxnSpPr>
            <p:nvPr/>
          </p:nvCxnSpPr>
          <p:spPr>
            <a:xfrm>
              <a:off x="9016432" y="5225835"/>
              <a:ext cx="2323161"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BAA0755-9C1C-1649-B4AC-336D0E761423}"/>
                </a:ext>
              </a:extLst>
            </p:cNvPr>
            <p:cNvCxnSpPr>
              <a:cxnSpLocks/>
            </p:cNvCxnSpPr>
            <p:nvPr/>
          </p:nvCxnSpPr>
          <p:spPr>
            <a:xfrm>
              <a:off x="9411639" y="3562350"/>
              <a:ext cx="1927954"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93" name="TextBox 92">
              <a:extLst>
                <a:ext uri="{FF2B5EF4-FFF2-40B4-BE49-F238E27FC236}">
                  <a16:creationId xmlns:a16="http://schemas.microsoft.com/office/drawing/2014/main" id="{3E8685E8-FD69-CC4E-9259-C2CB7129AA8B}"/>
                </a:ext>
              </a:extLst>
            </p:cNvPr>
            <p:cNvSpPr txBox="1"/>
            <p:nvPr/>
          </p:nvSpPr>
          <p:spPr>
            <a:xfrm>
              <a:off x="9414107" y="3377874"/>
              <a:ext cx="787651" cy="184666"/>
            </a:xfrm>
            <a:prstGeom prst="rect">
              <a:avLst/>
            </a:prstGeom>
            <a:noFill/>
          </p:spPr>
          <p:txBody>
            <a:bodyPr wrap="square" rtlCol="0">
              <a:spAutoFit/>
            </a:bodyPr>
            <a:lstStyle/>
            <a:p>
              <a:pPr algn="l"/>
              <a:r>
                <a:rPr lang="en-GB" sz="600" strike="noStrike" dirty="0">
                  <a:solidFill>
                    <a:srgbClr val="363636"/>
                  </a:solidFill>
                  <a:effectLst/>
                  <a:latin typeface="Arial" panose="020B0604020202020204" pitchFamily="34" charset="0"/>
                  <a:cs typeface="Arial" panose="020B0604020202020204" pitchFamily="34" charset="0"/>
                </a:rPr>
                <a:t>Tweets &amp; replies</a:t>
              </a:r>
              <a:endParaRPr lang="en-US" sz="600" dirty="0">
                <a:solidFill>
                  <a:srgbClr val="363636"/>
                </a:solidFill>
              </a:endParaRPr>
            </a:p>
          </p:txBody>
        </p:sp>
        <p:sp>
          <p:nvSpPr>
            <p:cNvPr id="94" name="TextBox 93">
              <a:extLst>
                <a:ext uri="{FF2B5EF4-FFF2-40B4-BE49-F238E27FC236}">
                  <a16:creationId xmlns:a16="http://schemas.microsoft.com/office/drawing/2014/main" id="{9D7550FE-1881-6340-BCE1-551071CD5786}"/>
                </a:ext>
              </a:extLst>
            </p:cNvPr>
            <p:cNvSpPr txBox="1"/>
            <p:nvPr/>
          </p:nvSpPr>
          <p:spPr>
            <a:xfrm>
              <a:off x="10273559" y="3377874"/>
              <a:ext cx="400051" cy="184666"/>
            </a:xfrm>
            <a:prstGeom prst="rect">
              <a:avLst/>
            </a:prstGeom>
            <a:noFill/>
          </p:spPr>
          <p:txBody>
            <a:bodyPr wrap="square" rtlCol="0">
              <a:spAutoFit/>
            </a:bodyPr>
            <a:lstStyle/>
            <a:p>
              <a:pPr algn="l"/>
              <a:r>
                <a:rPr lang="en-GB" sz="600" strike="noStrike" dirty="0">
                  <a:solidFill>
                    <a:srgbClr val="363636"/>
                  </a:solidFill>
                  <a:effectLst/>
                  <a:latin typeface="Arial" panose="020B0604020202020204" pitchFamily="34" charset="0"/>
                  <a:cs typeface="Arial" panose="020B0604020202020204" pitchFamily="34" charset="0"/>
                </a:rPr>
                <a:t>Media</a:t>
              </a:r>
              <a:endParaRPr lang="en-US" sz="600" dirty="0">
                <a:solidFill>
                  <a:srgbClr val="363636"/>
                </a:solidFill>
              </a:endParaRPr>
            </a:p>
          </p:txBody>
        </p:sp>
        <p:sp>
          <p:nvSpPr>
            <p:cNvPr id="95" name="TextBox 94">
              <a:extLst>
                <a:ext uri="{FF2B5EF4-FFF2-40B4-BE49-F238E27FC236}">
                  <a16:creationId xmlns:a16="http://schemas.microsoft.com/office/drawing/2014/main" id="{49588131-1932-344F-A704-624387C94CDE}"/>
                </a:ext>
              </a:extLst>
            </p:cNvPr>
            <p:cNvSpPr txBox="1"/>
            <p:nvPr/>
          </p:nvSpPr>
          <p:spPr>
            <a:xfrm>
              <a:off x="10911541" y="3377874"/>
              <a:ext cx="376947" cy="184666"/>
            </a:xfrm>
            <a:prstGeom prst="rect">
              <a:avLst/>
            </a:prstGeom>
            <a:noFill/>
          </p:spPr>
          <p:txBody>
            <a:bodyPr wrap="square" rtlCol="0">
              <a:spAutoFit/>
            </a:bodyPr>
            <a:lstStyle/>
            <a:p>
              <a:pPr algn="l"/>
              <a:r>
                <a:rPr lang="en-GB" sz="600" strike="noStrike" dirty="0">
                  <a:solidFill>
                    <a:srgbClr val="363636"/>
                  </a:solidFill>
                  <a:effectLst/>
                  <a:latin typeface="Arial" panose="020B0604020202020204" pitchFamily="34" charset="0"/>
                  <a:cs typeface="Arial" panose="020B0604020202020204" pitchFamily="34" charset="0"/>
                </a:rPr>
                <a:t>Likes</a:t>
              </a:r>
              <a:endParaRPr lang="en-US" sz="600" dirty="0">
                <a:solidFill>
                  <a:srgbClr val="363636"/>
                </a:solidFill>
              </a:endParaRPr>
            </a:p>
          </p:txBody>
        </p:sp>
        <p:grpSp>
          <p:nvGrpSpPr>
            <p:cNvPr id="99" name="Group 98">
              <a:extLst>
                <a:ext uri="{FF2B5EF4-FFF2-40B4-BE49-F238E27FC236}">
                  <a16:creationId xmlns:a16="http://schemas.microsoft.com/office/drawing/2014/main" id="{15CBAABD-C764-4B4D-84F6-770737F6B498}"/>
                </a:ext>
              </a:extLst>
            </p:cNvPr>
            <p:cNvGrpSpPr/>
            <p:nvPr/>
          </p:nvGrpSpPr>
          <p:grpSpPr>
            <a:xfrm>
              <a:off x="10911541" y="2218508"/>
              <a:ext cx="428052" cy="184666"/>
              <a:chOff x="10911541" y="2218508"/>
              <a:chExt cx="428052" cy="184666"/>
            </a:xfrm>
          </p:grpSpPr>
          <p:sp>
            <p:nvSpPr>
              <p:cNvPr id="97" name="Terminator 96">
                <a:extLst>
                  <a:ext uri="{FF2B5EF4-FFF2-40B4-BE49-F238E27FC236}">
                    <a16:creationId xmlns:a16="http://schemas.microsoft.com/office/drawing/2014/main" id="{64C6AD99-44AD-D443-BD25-2A8720512435}"/>
                  </a:ext>
                </a:extLst>
              </p:cNvPr>
              <p:cNvSpPr/>
              <p:nvPr/>
            </p:nvSpPr>
            <p:spPr>
              <a:xfrm>
                <a:off x="10911541" y="2242125"/>
                <a:ext cx="428052" cy="124864"/>
              </a:xfrm>
              <a:prstGeom prst="flowChartTerminator">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a:extLst>
                  <a:ext uri="{FF2B5EF4-FFF2-40B4-BE49-F238E27FC236}">
                    <a16:creationId xmlns:a16="http://schemas.microsoft.com/office/drawing/2014/main" id="{E600C52C-7024-724A-97CD-3FFC4BA0E3D3}"/>
                  </a:ext>
                </a:extLst>
              </p:cNvPr>
              <p:cNvSpPr txBox="1"/>
              <p:nvPr/>
            </p:nvSpPr>
            <p:spPr>
              <a:xfrm>
                <a:off x="10928774" y="2218508"/>
                <a:ext cx="409086" cy="184666"/>
              </a:xfrm>
              <a:prstGeom prst="rect">
                <a:avLst/>
              </a:prstGeom>
              <a:noFill/>
            </p:spPr>
            <p:txBody>
              <a:bodyPr wrap="none" rtlCol="0">
                <a:spAutoFit/>
              </a:bodyPr>
              <a:lstStyle/>
              <a:p>
                <a:r>
                  <a:rPr lang="en-US" sz="600" dirty="0">
                    <a:solidFill>
                      <a:srgbClr val="00B0F0"/>
                    </a:solidFill>
                    <a:latin typeface="Arial" panose="020B0604020202020204" pitchFamily="34" charset="0"/>
                    <a:cs typeface="Arial" panose="020B0604020202020204" pitchFamily="34" charset="0"/>
                  </a:rPr>
                  <a:t>Follow</a:t>
                </a:r>
              </a:p>
            </p:txBody>
          </p:sp>
        </p:grpSp>
      </p:grpSp>
    </p:spTree>
    <p:extLst>
      <p:ext uri="{BB962C8B-B14F-4D97-AF65-F5344CB8AC3E}">
        <p14:creationId xmlns:p14="http://schemas.microsoft.com/office/powerpoint/2010/main" val="3727935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4A6409A-3834-F94F-B4D4-388B7E6A0D58}"/>
              </a:ext>
              <a:ext uri="{C183D7F6-B498-43B3-948B-1728B52AA6E4}">
                <adec:decorative xmlns:adec="http://schemas.microsoft.com/office/drawing/2017/decorative" val="0"/>
              </a:ext>
            </a:extLst>
          </p:cNvPr>
          <p:cNvSpPr>
            <a:spLocks noGrp="1"/>
          </p:cNvSpPr>
          <p:nvPr>
            <p:ph type="title" idx="4294967295"/>
          </p:nvPr>
        </p:nvSpPr>
        <p:spPr>
          <a:xfrm>
            <a:off x="1201026" y="904919"/>
            <a:ext cx="3206021" cy="372067"/>
          </a:xfrm>
          <a:prstGeom prst="round2DiagRect">
            <a:avLst/>
          </a:prstGeom>
          <a:solidFill>
            <a:srgbClr val="363636"/>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chemeClr val="lt1"/>
                </a:solidFill>
                <a:effectLst/>
                <a:uLnTx/>
                <a:uFillTx/>
                <a:latin typeface="+mn-lt"/>
                <a:ea typeface="+mn-ea"/>
                <a:cs typeface="+mn-cs"/>
              </a:rPr>
              <a:t>Planetery</a:t>
            </a:r>
            <a:r>
              <a:rPr kumimoji="0" lang="en-US" sz="2000" b="1" i="0" u="none" strike="noStrike" kern="1200" cap="none" spc="0" normalizeH="0" baseline="0" noProof="0" dirty="0">
                <a:ln>
                  <a:noFill/>
                </a:ln>
                <a:solidFill>
                  <a:schemeClr val="lt1"/>
                </a:solidFill>
                <a:effectLst/>
                <a:uLnTx/>
                <a:uFillTx/>
                <a:latin typeface="+mn-lt"/>
                <a:ea typeface="+mn-ea"/>
                <a:cs typeface="+mn-cs"/>
              </a:rPr>
              <a:t> Financial</a:t>
            </a:r>
          </a:p>
        </p:txBody>
      </p:sp>
      <p:sp>
        <p:nvSpPr>
          <p:cNvPr id="10" name="Blwch Testun 4">
            <a:extLst>
              <a:ext uri="{FF2B5EF4-FFF2-40B4-BE49-F238E27FC236}">
                <a16:creationId xmlns:a16="http://schemas.microsoft.com/office/drawing/2014/main" id="{6280C0CE-5FDE-9249-B53B-DA432AD3C56C}"/>
              </a:ext>
            </a:extLst>
          </p:cNvPr>
          <p:cNvSpPr txBox="1"/>
          <p:nvPr/>
        </p:nvSpPr>
        <p:spPr>
          <a:xfrm>
            <a:off x="1124872" y="1603881"/>
            <a:ext cx="9942255" cy="4362733"/>
          </a:xfrm>
          <a:prstGeom prst="rect">
            <a:avLst/>
          </a:prstGeom>
          <a:noFill/>
        </p:spPr>
        <p:txBody>
          <a:bodyPr wrap="square">
            <a:spAutoFit/>
          </a:bodyPr>
          <a:lstStyle/>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Annwyl </a:t>
            </a:r>
            <a:r>
              <a:rPr lang="cy-GB" sz="1200" u="sng"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george@gmaill.com</a:t>
            </a:r>
            <a:r>
              <a:rPr lang="cy-GB" sz="1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1200"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Os ydych ti’n chwilio am waith HAWDD SY'N TALI'N DDA, peidiwch ag edrych unrhyw pellach!</a:t>
            </a:r>
            <a:endPar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Rwy’n cysylltu â chi o Planetery Financial, grŵp cynghori byd-eang ar gyfer ymgynghori a chyllid sydd â swyddfeydd mewn dros 50 o wledydd ledledled y byd. Mae'n bleser gennym eich hysbysu bod ein Cwmni yn recriwtio ar gyfer Rheolwr Cyfrifon Ariannol. Byddai angen i chi weithio gartref am tua 3 i 4 awr yr wythnos ar y </a:t>
            </a:r>
            <a:r>
              <a:rPr lang="cy-GB" sz="1200" dirty="0" err="1">
                <a:solidFill>
                  <a:srgbClr val="363636"/>
                </a:solidFill>
                <a:effectLst/>
                <a:latin typeface="Arial" panose="020B0604020202020204" pitchFamily="34" charset="0"/>
                <a:ea typeface="Calibri" panose="020F0502020204030204" pitchFamily="34" charset="0"/>
                <a:cs typeface="Times New Roman" panose="02020603050405020304" pitchFamily="18" charset="0"/>
              </a:rPr>
              <a:t>swyddd</a:t>
            </a: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hon. Bydd yn rhaid i chi gymeradwyo a rheoli trafodion ariannol rhwng ein cyfrifon er mwyn mantoli ein hincwm a’n gwariant ar gyfer Cyfanswm cyllideb BYD-EANG y cwmni. Telir am y gwaith hwn trwy gomisiwn gan y byddwch yn gwneud elw o 7.5% o'r holl gyllid a drosglwyddir. Mae hyn yn amcangyfrif i </a:t>
            </a:r>
            <a:r>
              <a:rPr lang="cy-GB" sz="1200" dirty="0" err="1">
                <a:solidFill>
                  <a:srgbClr val="363636"/>
                </a:solidFill>
                <a:effectLst/>
                <a:latin typeface="Arial" panose="020B0604020202020204" pitchFamily="34" charset="0"/>
                <a:ea typeface="Calibri" panose="020F0502020204030204" pitchFamily="34" charset="0"/>
                <a:cs typeface="Times New Roman" panose="02020603050405020304" pitchFamily="18" charset="0"/>
              </a:rPr>
              <a:t>gyflwg</a:t>
            </a: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wythnosol rheolaidd o rhwng £400-£500!! Mae'r gwaith yn rheolaidd ac mae ein cwmni hefyd yn cynnig cyfleoedd da ar gyfer dilyniant a datblygu'n broffesiynol. Mae </a:t>
            </a:r>
            <a:r>
              <a:rPr lang="cy-GB" sz="1200" dirty="0" err="1">
                <a:solidFill>
                  <a:srgbClr val="363636"/>
                </a:solidFill>
                <a:effectLst/>
                <a:latin typeface="Arial" panose="020B0604020202020204" pitchFamily="34" charset="0"/>
                <a:ea typeface="Calibri" panose="020F0502020204030204" pitchFamily="34" charset="0"/>
                <a:cs typeface="Times New Roman" panose="02020603050405020304" pitchFamily="18" charset="0"/>
              </a:rPr>
              <a:t>Planet</a:t>
            </a: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a:t>
            </a:r>
            <a:r>
              <a:rPr lang="cy-GB" sz="1200" dirty="0" err="1">
                <a:solidFill>
                  <a:srgbClr val="363636"/>
                </a:solidFill>
                <a:effectLst/>
                <a:latin typeface="Arial" panose="020B0604020202020204" pitchFamily="34" charset="0"/>
                <a:ea typeface="Calibri" panose="020F0502020204030204" pitchFamily="34" charset="0"/>
                <a:cs typeface="Times New Roman" panose="02020603050405020304" pitchFamily="18" charset="0"/>
              </a:rPr>
              <a:t>Finances</a:t>
            </a: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wedi eich nodi fel ymgeisydd posibl ar gyfer y rôl hon. I gwblhau cais llwyddiannus, rhaid i chi:</a:t>
            </a:r>
            <a:endPar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Bod yn 16+ oed</a:t>
            </a:r>
            <a:endPar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Bod â'ch cyfrif banc ar-lein eich hun</a:t>
            </a:r>
            <a:endParaRPr lang="en-GB" sz="1200" dirty="0">
              <a:solidFill>
                <a:srgbClr val="363636"/>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Meddu ar wybodaeth am systemau talu electronig</a:t>
            </a:r>
            <a:endParaRPr lang="en-GB" sz="1200" dirty="0">
              <a:solidFill>
                <a:srgbClr val="363636"/>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Bod yn hyderus wrth ddefnyddio cyfrifiaduron</a:t>
            </a:r>
            <a:endPar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Mae'r cyfle gwaith gwych hwn am </a:t>
            </a:r>
            <a:r>
              <a:rPr lang="cy-GB" sz="12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AMSER CYFYNGEDIG YN UNIG</a:t>
            </a: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I sicrhau gyrfa oes i ti eich hun, cliciwch ar y ddolen isod a llenwch eich manylion personol a banc, fel y gallwn redeg gwiriad cefndir i sicrhau bod eich cyfrif yn gydnaws â'n systemau. </a:t>
            </a:r>
            <a:r>
              <a:rPr lang="cy-GB" sz="1200"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www.PLANETERYFINANCIAL.LTD.COM</a:t>
            </a: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a:t>
            </a:r>
            <a:endPar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Edrychwn ymlaen at weithio gyda chi yn y dyfodol.</a:t>
            </a:r>
            <a:endPar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Yr eiddoch yn gywir,</a:t>
            </a:r>
            <a:br>
              <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rPr>
            </a:br>
            <a:r>
              <a:rPr lang="cy-GB" sz="12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A.M. Ritch</a:t>
            </a:r>
            <a:br>
              <a:rPr lang="en-GB" sz="1200" dirty="0">
                <a:solidFill>
                  <a:srgbClr val="363636"/>
                </a:solidFill>
                <a:latin typeface="Calibri" panose="020F0502020204030204" pitchFamily="34" charset="0"/>
                <a:ea typeface="Calibri" panose="020F0502020204030204" pitchFamily="34" charset="0"/>
                <a:cs typeface="Times New Roman" panose="02020603050405020304" pitchFamily="18" charset="0"/>
              </a:rPr>
            </a:br>
            <a:r>
              <a:rPr lang="cy-GB" sz="1200" dirty="0">
                <a:solidFill>
                  <a:srgbClr val="363636"/>
                </a:solidFill>
                <a:effectLst/>
                <a:latin typeface="Arial" panose="020B0604020202020204" pitchFamily="34" charset="0"/>
                <a:ea typeface="Calibri" panose="020F0502020204030204" pitchFamily="34" charset="0"/>
              </a:rPr>
              <a:t>Rheolwr Ymgynghori Recriwtio</a:t>
            </a:r>
            <a:endParaRPr lang="en-GB" sz="1200" dirty="0">
              <a:solidFill>
                <a:srgbClr val="363636"/>
              </a:solidFill>
            </a:endParaRPr>
          </a:p>
        </p:txBody>
      </p:sp>
      <p:sp>
        <p:nvSpPr>
          <p:cNvPr id="7" name="Blwch Testun 4">
            <a:extLst>
              <a:ext uri="{FF2B5EF4-FFF2-40B4-BE49-F238E27FC236}">
                <a16:creationId xmlns:a16="http://schemas.microsoft.com/office/drawing/2014/main" id="{9B28A9F2-62BC-0641-B66C-5808C54DE511}"/>
              </a:ext>
            </a:extLst>
          </p:cNvPr>
          <p:cNvSpPr txBox="1"/>
          <p:nvPr/>
        </p:nvSpPr>
        <p:spPr>
          <a:xfrm>
            <a:off x="1124872" y="1603881"/>
            <a:ext cx="9942255" cy="4362733"/>
          </a:xfrm>
          <a:prstGeom prst="rect">
            <a:avLst/>
          </a:prstGeom>
          <a:noFill/>
        </p:spPr>
        <p:txBody>
          <a:bodyPr wrap="square">
            <a:spAutoFit/>
          </a:bodyPr>
          <a:lstStyle/>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Annwyl </a:t>
            </a:r>
            <a:r>
              <a:rPr lang="cy-GB" sz="1200" u="sng" dirty="0">
                <a:effectLst/>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george@</a:t>
            </a:r>
            <a:r>
              <a:rPr lang="cy-GB" sz="1200" u="sng"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gmaill</a:t>
            </a:r>
            <a:r>
              <a:rPr lang="cy-GB" sz="1200" u="sng" dirty="0">
                <a:effectLst/>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.com</a:t>
            </a:r>
            <a:r>
              <a:rPr lang="cy-GB" sz="1200" dirty="0">
                <a:effectLst/>
                <a:latin typeface="Arial" panose="020B0604020202020204" pitchFamily="34" charset="0"/>
                <a:ea typeface="Calibri" panose="020F0502020204030204" pitchFamily="34" charset="0"/>
                <a:cs typeface="Times New Roman" panose="02020603050405020304" pitchFamily="18" charset="0"/>
              </a:rPr>
              <a:t> </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Os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ydych ti’n </a:t>
            </a:r>
            <a:r>
              <a:rPr lang="cy-GB" sz="1200" dirty="0">
                <a:effectLst/>
                <a:latin typeface="Arial" panose="020B0604020202020204" pitchFamily="34" charset="0"/>
                <a:ea typeface="Calibri" panose="020F0502020204030204" pitchFamily="34" charset="0"/>
                <a:cs typeface="Times New Roman" panose="02020603050405020304" pitchFamily="18" charset="0"/>
              </a:rPr>
              <a:t>chwilio am waith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HAWDD SY'N TALI'N DDA</a:t>
            </a:r>
            <a:r>
              <a:rPr lang="cy-GB" sz="1200" dirty="0">
                <a:effectLst/>
                <a:latin typeface="Arial" panose="020B0604020202020204" pitchFamily="34" charset="0"/>
                <a:ea typeface="Calibri" panose="020F0502020204030204" pitchFamily="34" charset="0"/>
                <a:cs typeface="Times New Roman" panose="02020603050405020304" pitchFamily="18" charset="0"/>
              </a:rPr>
              <a:t>, peidiwch ag edrych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unrhyw pellach!</a:t>
            </a:r>
            <a:endParaRPr lang="en-GB" sz="1200" dirty="0">
              <a:highlight>
                <a:srgbClr val="FFCD0C"/>
              </a:highlight>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Rwy’n cysylltu â chi o Planetery Financial, grŵp cynghori byd-eang ar gyfer ymgynghori a chyllid sydd â swyddfeydd mewn dros 50 o wledydd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ledledled</a:t>
            </a:r>
            <a:r>
              <a:rPr lang="cy-GB" sz="1200" dirty="0">
                <a:effectLst/>
                <a:latin typeface="Arial" panose="020B0604020202020204" pitchFamily="34" charset="0"/>
                <a:ea typeface="Calibri" panose="020F0502020204030204" pitchFamily="34" charset="0"/>
                <a:cs typeface="Times New Roman" panose="02020603050405020304" pitchFamily="18" charset="0"/>
              </a:rPr>
              <a:t> y byd.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Mae'n bleser gennym eich hysbysu bod ein Cwmni yn recriwtio ar gyfer Rheolwr Cyfrifon Ariannol</a:t>
            </a:r>
            <a:r>
              <a:rPr lang="cy-GB" sz="1200" dirty="0">
                <a:effectLst/>
                <a:latin typeface="Arial" panose="020B0604020202020204" pitchFamily="34" charset="0"/>
                <a:ea typeface="Calibri" panose="020F0502020204030204" pitchFamily="34" charset="0"/>
                <a:cs typeface="Times New Roman" panose="02020603050405020304" pitchFamily="18" charset="0"/>
              </a:rPr>
              <a:t>. Byddai angen i chi weithio gartref am tua 3 i 4 awr yr wythnos ar y </a:t>
            </a:r>
            <a:r>
              <a:rPr lang="cy-GB" sz="1200" dirty="0" err="1">
                <a:effectLst/>
                <a:highlight>
                  <a:srgbClr val="FFCD0C"/>
                </a:highlight>
                <a:latin typeface="Arial" panose="020B0604020202020204" pitchFamily="34" charset="0"/>
                <a:ea typeface="Calibri" panose="020F0502020204030204" pitchFamily="34" charset="0"/>
                <a:cs typeface="Times New Roman" panose="02020603050405020304" pitchFamily="18" charset="0"/>
              </a:rPr>
              <a:t>swyddd</a:t>
            </a:r>
            <a:r>
              <a:rPr lang="cy-GB" sz="1200" dirty="0">
                <a:effectLst/>
                <a:latin typeface="Arial" panose="020B0604020202020204" pitchFamily="34" charset="0"/>
                <a:ea typeface="Calibri" panose="020F0502020204030204" pitchFamily="34" charset="0"/>
                <a:cs typeface="Times New Roman" panose="02020603050405020304" pitchFamily="18" charset="0"/>
              </a:rPr>
              <a:t> hon. Bydd yn rhaid i chi gymeradwyo a rheoli trafodion ariannol rhwng ein cyfrifon er mwyn mantoli ein hincwm a’n gwariant ar gyfer Cyfanswm cyllideb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BYD-EANG</a:t>
            </a:r>
            <a:r>
              <a:rPr lang="cy-GB" sz="1200" dirty="0">
                <a:effectLst/>
                <a:latin typeface="Arial" panose="020B0604020202020204" pitchFamily="34" charset="0"/>
                <a:ea typeface="Calibri" panose="020F0502020204030204" pitchFamily="34" charset="0"/>
                <a:cs typeface="Times New Roman" panose="02020603050405020304" pitchFamily="18" charset="0"/>
              </a:rPr>
              <a:t> y cwmni. Telir am y gwaith hwn trwy gomisiwn gan y byddwch yn gwneud elw o 7.5% o'r holl gyllid a drosglwyddir. Mae hyn yn amcangyfrif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i </a:t>
            </a:r>
            <a:r>
              <a:rPr lang="cy-GB" sz="1200" dirty="0" err="1">
                <a:effectLst/>
                <a:highlight>
                  <a:srgbClr val="FFCD0C"/>
                </a:highlight>
                <a:latin typeface="Arial" panose="020B0604020202020204" pitchFamily="34" charset="0"/>
                <a:ea typeface="Calibri" panose="020F0502020204030204" pitchFamily="34" charset="0"/>
                <a:cs typeface="Times New Roman" panose="02020603050405020304" pitchFamily="18" charset="0"/>
              </a:rPr>
              <a:t>gyflwg</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 </a:t>
            </a:r>
            <a:r>
              <a:rPr lang="cy-GB" sz="1200" dirty="0">
                <a:effectLst/>
                <a:latin typeface="Arial" panose="020B0604020202020204" pitchFamily="34" charset="0"/>
                <a:ea typeface="Calibri" panose="020F0502020204030204" pitchFamily="34" charset="0"/>
                <a:cs typeface="Times New Roman" panose="02020603050405020304" pitchFamily="18" charset="0"/>
              </a:rPr>
              <a:t>wythnosol rheolaidd o rhwng £400-£500!! Mae'r gwaith yn rheolaidd ac mae ein cwmni hefyd yn cynnig cyfleoedd da ar gyfer dilyniant a datblygu'n broffesiynol. Mae </a:t>
            </a:r>
            <a:r>
              <a:rPr lang="cy-GB" sz="1200" dirty="0" err="1">
                <a:effectLst/>
                <a:latin typeface="Arial" panose="020B0604020202020204" pitchFamily="34" charset="0"/>
                <a:ea typeface="Calibri" panose="020F0502020204030204" pitchFamily="34" charset="0"/>
                <a:cs typeface="Times New Roman" panose="02020603050405020304" pitchFamily="18" charset="0"/>
              </a:rPr>
              <a:t>Planet</a:t>
            </a:r>
            <a:r>
              <a:rPr lang="cy-GB" sz="1200" dirty="0">
                <a:effectLst/>
                <a:latin typeface="Arial" panose="020B0604020202020204" pitchFamily="34" charset="0"/>
                <a:ea typeface="Calibri" panose="020F0502020204030204" pitchFamily="34" charset="0"/>
                <a:cs typeface="Times New Roman" panose="02020603050405020304" pitchFamily="18" charset="0"/>
              </a:rPr>
              <a:t> </a:t>
            </a:r>
            <a:r>
              <a:rPr lang="cy-GB" sz="1200" dirty="0" err="1">
                <a:effectLst/>
                <a:latin typeface="Arial" panose="020B0604020202020204" pitchFamily="34" charset="0"/>
                <a:ea typeface="Calibri" panose="020F0502020204030204" pitchFamily="34" charset="0"/>
                <a:cs typeface="Times New Roman" panose="02020603050405020304" pitchFamily="18" charset="0"/>
              </a:rPr>
              <a:t>Finances</a:t>
            </a:r>
            <a:r>
              <a:rPr lang="cy-GB" sz="1200" dirty="0">
                <a:effectLst/>
                <a:latin typeface="Arial" panose="020B0604020202020204" pitchFamily="34" charset="0"/>
                <a:ea typeface="Calibri" panose="020F0502020204030204" pitchFamily="34" charset="0"/>
                <a:cs typeface="Times New Roman" panose="02020603050405020304" pitchFamily="18" charset="0"/>
              </a:rPr>
              <a:t> wedi eich nodi fel ymgeisydd posibl ar gyfer y rôl hon. I gwblhau cais llwyddiannus, rhaid i chi:</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 Bod yn 16+ oed</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 Bod â'ch cyfrif banc ar-lein eich hun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 Meddu ar wybodaeth am systemau talu electronig</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 Bod yn hyderus wrth ddefnyddio cyfrifiaduron</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Mae'r cyfle gwaith gwych hwn am </a:t>
            </a:r>
            <a:r>
              <a:rPr lang="cy-GB" sz="1200" b="1" u="sng"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AMSER CYFYNGEDIG YN UNIG</a:t>
            </a:r>
            <a:r>
              <a:rPr lang="cy-GB" sz="1200" dirty="0">
                <a:effectLst/>
                <a:latin typeface="Arial" panose="020B0604020202020204" pitchFamily="34" charset="0"/>
                <a:ea typeface="Calibri" panose="020F0502020204030204" pitchFamily="34" charset="0"/>
                <a:cs typeface="Times New Roman" panose="02020603050405020304" pitchFamily="18" charset="0"/>
              </a:rPr>
              <a:t>. I sicrhau gyrfa oes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i ti eich </a:t>
            </a:r>
            <a:r>
              <a:rPr lang="cy-GB" sz="1200" dirty="0">
                <a:effectLst/>
                <a:latin typeface="Arial" panose="020B0604020202020204" pitchFamily="34" charset="0"/>
                <a:ea typeface="Calibri" panose="020F0502020204030204" pitchFamily="34" charset="0"/>
                <a:cs typeface="Times New Roman" panose="02020603050405020304" pitchFamily="18" charset="0"/>
              </a:rPr>
              <a:t>hun, cliciwch ar y ddolen isod a llenwch </a:t>
            </a:r>
            <a:r>
              <a:rPr lang="cy-GB" sz="1200" dirty="0">
                <a:effectLst/>
                <a:highlight>
                  <a:srgbClr val="FFCD0C"/>
                </a:highlight>
                <a:latin typeface="Arial" panose="020B0604020202020204" pitchFamily="34" charset="0"/>
                <a:ea typeface="Calibri" panose="020F0502020204030204" pitchFamily="34" charset="0"/>
                <a:cs typeface="Times New Roman" panose="02020603050405020304" pitchFamily="18" charset="0"/>
              </a:rPr>
              <a:t>eich manylion personol a banc</a:t>
            </a:r>
            <a:r>
              <a:rPr lang="cy-GB" sz="1200" dirty="0">
                <a:effectLst/>
                <a:latin typeface="Arial" panose="020B0604020202020204" pitchFamily="34" charset="0"/>
                <a:ea typeface="Calibri" panose="020F0502020204030204" pitchFamily="34" charset="0"/>
                <a:cs typeface="Times New Roman" panose="02020603050405020304" pitchFamily="18" charset="0"/>
              </a:rPr>
              <a:t>, fel y gallwn redeg gwiriad cefndir i sicrhau bod eich cyfrif yn gydnaws â'n systemau. </a:t>
            </a:r>
            <a:r>
              <a:rPr lang="cy-GB" sz="1200" u="sng" dirty="0">
                <a:effectLst/>
                <a:latin typeface="Arial" panose="020B060402020202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www.PLANETERYFINANCIAL.LTD.COM</a:t>
            </a:r>
            <a:r>
              <a:rPr lang="cy-GB" sz="1200" dirty="0">
                <a:effectLst/>
                <a:latin typeface="Arial" panose="020B0604020202020204" pitchFamily="34" charset="0"/>
                <a:ea typeface="Calibri" panose="020F0502020204030204" pitchFamily="34" charset="0"/>
                <a:cs typeface="Times New Roman" panose="02020603050405020304" pitchFamily="18" charset="0"/>
              </a:rPr>
              <a:t>.</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Edrychwn ymlaen at weithio gyda chi yn y dyfodol.</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spcAft>
                <a:spcPts val="500"/>
              </a:spcAft>
            </a:pPr>
            <a:r>
              <a:rPr lang="cy-GB" sz="1200" dirty="0">
                <a:effectLst/>
                <a:latin typeface="Arial" panose="020B0604020202020204" pitchFamily="34" charset="0"/>
                <a:ea typeface="Calibri" panose="020F0502020204030204" pitchFamily="34" charset="0"/>
                <a:cs typeface="Times New Roman" panose="02020603050405020304" pitchFamily="18" charset="0"/>
              </a:rPr>
              <a:t>Yr eiddoch yn gywir,</a:t>
            </a:r>
            <a:br>
              <a:rPr lang="en-GB" sz="1200" dirty="0">
                <a:latin typeface="Calibri" panose="020F0502020204030204" pitchFamily="34" charset="0"/>
                <a:ea typeface="Calibri" panose="020F0502020204030204" pitchFamily="34" charset="0"/>
                <a:cs typeface="Times New Roman" panose="02020603050405020304" pitchFamily="18" charset="0"/>
              </a:rPr>
            </a:br>
            <a:r>
              <a:rPr lang="cy-GB" sz="1200" dirty="0">
                <a:effectLst/>
                <a:latin typeface="Arial" panose="020B0604020202020204" pitchFamily="34" charset="0"/>
                <a:ea typeface="Calibri" panose="020F0502020204030204" pitchFamily="34" charset="0"/>
                <a:cs typeface="Times New Roman" panose="02020603050405020304" pitchFamily="18" charset="0"/>
              </a:rPr>
              <a:t>A.M. Ritch</a:t>
            </a:r>
            <a:br>
              <a:rPr lang="en-GB" sz="1200" dirty="0">
                <a:latin typeface="Calibri" panose="020F0502020204030204" pitchFamily="34" charset="0"/>
                <a:ea typeface="Calibri" panose="020F0502020204030204" pitchFamily="34" charset="0"/>
                <a:cs typeface="Times New Roman" panose="02020603050405020304" pitchFamily="18" charset="0"/>
              </a:rPr>
            </a:br>
            <a:r>
              <a:rPr lang="cy-GB" sz="1200" dirty="0">
                <a:effectLst/>
                <a:latin typeface="Arial" panose="020B0604020202020204" pitchFamily="34" charset="0"/>
                <a:ea typeface="Calibri" panose="020F0502020204030204" pitchFamily="34" charset="0"/>
              </a:rPr>
              <a:t>Rheolwr Ymgynghori Recriwtio</a:t>
            </a:r>
            <a:endParaRPr lang="en-GB" sz="1200" dirty="0"/>
          </a:p>
        </p:txBody>
      </p:sp>
      <p:sp>
        <p:nvSpPr>
          <p:cNvPr id="2" name="TextBox 1">
            <a:extLst>
              <a:ext uri="{FF2B5EF4-FFF2-40B4-BE49-F238E27FC236}">
                <a16:creationId xmlns:a16="http://schemas.microsoft.com/office/drawing/2014/main" id="{AC6470AA-7AEB-4A43-8C5B-CA39629DB595}"/>
              </a:ext>
              <a:ext uri="{C183D7F6-B498-43B3-948B-1728B52AA6E4}">
                <adec:decorative xmlns:adec="http://schemas.microsoft.com/office/drawing/2017/decorative" val="1"/>
              </a:ext>
            </a:extLst>
          </p:cNvPr>
          <p:cNvSpPr txBox="1"/>
          <p:nvPr/>
        </p:nvSpPr>
        <p:spPr>
          <a:xfrm>
            <a:off x="1201026" y="1401617"/>
            <a:ext cx="184731" cy="276999"/>
          </a:xfrm>
          <a:prstGeom prst="rect">
            <a:avLst/>
          </a:prstGeom>
          <a:noFill/>
        </p:spPr>
        <p:txBody>
          <a:bodyPr wrap="none" rtlCol="0">
            <a:spAutoFit/>
          </a:bodyPr>
          <a:lstStyle/>
          <a:p>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5847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5A895774-09DB-7341-8DA5-25303D773E7F}"/>
              </a:ext>
            </a:extLst>
          </p:cNvPr>
          <p:cNvSpPr txBox="1"/>
          <p:nvPr/>
        </p:nvSpPr>
        <p:spPr>
          <a:xfrm>
            <a:off x="1339517" y="2064524"/>
            <a:ext cx="4471706" cy="2867452"/>
          </a:xfrm>
          <a:prstGeom prst="rect">
            <a:avLst/>
          </a:prstGeom>
          <a:noFill/>
        </p:spPr>
        <p:txBody>
          <a:bodyPr wrap="square">
            <a:spAutoFit/>
          </a:bodyPr>
          <a:lstStyle/>
          <a:p>
            <a:pPr eaLnBrk="0" fontAlgn="base" hangingPunct="0">
              <a:spcBef>
                <a:spcPts val="2000"/>
              </a:spcBef>
              <a:spcAft>
                <a:spcPct val="0"/>
              </a:spcAft>
            </a:pPr>
            <a: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t>Mae Josh yn teimlo embaras</a:t>
            </a:r>
            <a:b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br>
            <a: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t>ac yn llawn cywilydd.</a:t>
            </a:r>
          </a:p>
          <a:p>
            <a:pPr eaLnBrk="0" fontAlgn="base" hangingPunct="0">
              <a:spcBef>
                <a:spcPts val="2000"/>
              </a:spcBef>
              <a:spcAft>
                <a:spcPct val="0"/>
              </a:spcAft>
            </a:pPr>
            <a: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t>Yn y diwedd mae'n dweud wrth gwpl o ffrindiau agos beth ddigwyddodd.</a:t>
            </a:r>
          </a:p>
          <a:p>
            <a:pPr eaLnBrk="0" fontAlgn="base" hangingPunct="0">
              <a:spcBef>
                <a:spcPts val="2000"/>
              </a:spcBef>
              <a:spcAft>
                <a:spcPct val="0"/>
              </a:spcAft>
            </a:pPr>
            <a:r>
              <a:rPr lang="cy-GB" altLang="en-US" sz="2100" b="1" dirty="0">
                <a:solidFill>
                  <a:srgbClr val="363636"/>
                </a:solidFill>
                <a:latin typeface="Arial" panose="020B0604020202020204" pitchFamily="34" charset="0"/>
                <a:ea typeface="Calibri" panose="020F0502020204030204" pitchFamily="34" charset="0"/>
                <a:cs typeface="Arial" panose="020B0604020202020204" pitchFamily="34" charset="0"/>
              </a:rPr>
              <a:t>O Mam Bach! Mae un o'i ffrindiau wedi cael profiad tebyg.</a:t>
            </a:r>
          </a:p>
        </p:txBody>
      </p:sp>
      <p:sp>
        <p:nvSpPr>
          <p:cNvPr id="2" name="Title 1">
            <a:extLst>
              <a:ext uri="{FF2B5EF4-FFF2-40B4-BE49-F238E27FC236}">
                <a16:creationId xmlns:a16="http://schemas.microsoft.com/office/drawing/2014/main" id="{443B16BA-384A-0D86-B96C-E294D89FDC52}"/>
              </a:ext>
            </a:extLst>
          </p:cNvPr>
          <p:cNvSpPr>
            <a:spLocks noGrp="1"/>
          </p:cNvSpPr>
          <p:nvPr>
            <p:ph type="ctrTitle"/>
          </p:nvPr>
        </p:nvSpPr>
        <p:spPr>
          <a:xfrm>
            <a:off x="1524000" y="-150312"/>
            <a:ext cx="9144000" cy="150312"/>
          </a:xfrm>
        </p:spPr>
        <p:txBody>
          <a:bodyPr anchor="b"/>
          <a:lstStyle/>
          <a:p>
            <a:r>
              <a:rPr lang="en-GB" sz="800" b="0" dirty="0">
                <a:solidFill>
                  <a:schemeClr val="bg1"/>
                </a:solidFill>
              </a:rPr>
              <a:t>Slide 24</a:t>
            </a:r>
          </a:p>
        </p:txBody>
      </p:sp>
      <p:pic>
        <p:nvPicPr>
          <p:cNvPr id="4" name="Girl image">
            <a:extLst>
              <a:ext uri="{FF2B5EF4-FFF2-40B4-BE49-F238E27FC236}">
                <a16:creationId xmlns:a16="http://schemas.microsoft.com/office/drawing/2014/main" id="{B760A23B-5DDB-DF41-A767-13136DDC0E46}"/>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02961" y="1124310"/>
            <a:ext cx="4619885" cy="4664307"/>
          </a:xfrm>
          <a:prstGeom prst="rect">
            <a:avLst/>
          </a:prstGeom>
        </p:spPr>
      </p:pic>
    </p:spTree>
    <p:extLst>
      <p:ext uri="{BB962C8B-B14F-4D97-AF65-F5344CB8AC3E}">
        <p14:creationId xmlns:p14="http://schemas.microsoft.com/office/powerpoint/2010/main" val="360560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5A895774-09DB-7341-8DA5-25303D773E7F}"/>
              </a:ext>
            </a:extLst>
          </p:cNvPr>
          <p:cNvSpPr txBox="1"/>
          <p:nvPr/>
        </p:nvSpPr>
        <p:spPr>
          <a:xfrm>
            <a:off x="1339516" y="1653680"/>
            <a:ext cx="5406189" cy="4185761"/>
          </a:xfrm>
          <a:prstGeom prst="rect">
            <a:avLst/>
          </a:prstGeom>
          <a:noFill/>
        </p:spPr>
        <p:txBody>
          <a:bodyPr wrap="square">
            <a:spAutoFit/>
          </a:bodyPr>
          <a:lstStyle/>
          <a:p>
            <a:pPr eaLnBrk="0" fontAlgn="base" hangingPunct="0">
              <a:spcBef>
                <a:spcPts val="1500"/>
              </a:spcBef>
              <a:spcAft>
                <a:spcPct val="0"/>
              </a:spcAft>
            </a:pPr>
            <a:r>
              <a:rPr lang="cy-GB" altLang="en-US" b="1" dirty="0">
                <a:solidFill>
                  <a:srgbClr val="363636"/>
                </a:solidFill>
                <a:latin typeface="Arial" panose="020B0604020202020204" pitchFamily="34" charset="0"/>
                <a:ea typeface="Calibri" panose="020F0502020204030204" pitchFamily="34" charset="0"/>
                <a:cs typeface="Arial" panose="020B0604020202020204" pitchFamily="34" charset="0"/>
              </a:rPr>
              <a:t>Roedd Lauren wedi dod yn gyfeillgar â Marcia dros y cyfryngau cymdeithasol.</a:t>
            </a:r>
          </a:p>
          <a:p>
            <a:pPr eaLnBrk="0" fontAlgn="base" hangingPunct="0">
              <a:spcBef>
                <a:spcPts val="1500"/>
              </a:spcBef>
              <a:spcAft>
                <a:spcPct val="0"/>
              </a:spcAft>
            </a:pPr>
            <a:r>
              <a:rPr lang="cy-GB" altLang="en-US" b="1" dirty="0">
                <a:solidFill>
                  <a:srgbClr val="363636"/>
                </a:solidFill>
                <a:latin typeface="Arial" panose="020B0604020202020204" pitchFamily="34" charset="0"/>
                <a:ea typeface="Calibri" panose="020F0502020204030204" pitchFamily="34" charset="0"/>
                <a:cs typeface="Arial" panose="020B0604020202020204" pitchFamily="34" charset="0"/>
              </a:rPr>
              <a:t>Yna daeth Marcia ati gyda phroblem.</a:t>
            </a:r>
          </a:p>
          <a:p>
            <a:pPr eaLnBrk="0" fontAlgn="base" hangingPunct="0">
              <a:spcBef>
                <a:spcPts val="1500"/>
              </a:spcBef>
              <a:spcAft>
                <a:spcPct val="0"/>
              </a:spcAft>
            </a:pPr>
            <a:r>
              <a:rPr lang="cy-GB" altLang="en-US" b="1" dirty="0">
                <a:solidFill>
                  <a:srgbClr val="363636"/>
                </a:solidFill>
                <a:latin typeface="Arial" panose="020B0604020202020204" pitchFamily="34" charset="0"/>
                <a:ea typeface="Calibri" panose="020F0502020204030204" pitchFamily="34" charset="0"/>
                <a:cs typeface="Arial" panose="020B0604020202020204" pitchFamily="34" charset="0"/>
              </a:rPr>
              <a:t>Roedd hi wedi ennill swm o arian, ond allai hi ddim ei gadw yn ei chyfrif banc oherwydd efallai y byddai ei thad yn ei weld ac yn gwneud iddi ei roi ‘nôl.</a:t>
            </a:r>
          </a:p>
          <a:p>
            <a:pPr eaLnBrk="0" fontAlgn="base" hangingPunct="0">
              <a:spcBef>
                <a:spcPts val="1500"/>
              </a:spcBef>
              <a:spcAft>
                <a:spcPct val="0"/>
              </a:spcAft>
            </a:pPr>
            <a:r>
              <a:rPr lang="cy-GB" altLang="en-US" b="1" dirty="0">
                <a:solidFill>
                  <a:srgbClr val="363636"/>
                </a:solidFill>
                <a:latin typeface="Arial" panose="020B0604020202020204" pitchFamily="34" charset="0"/>
                <a:ea typeface="Calibri" panose="020F0502020204030204" pitchFamily="34" charset="0"/>
                <a:cs typeface="Arial" panose="020B0604020202020204" pitchFamily="34" charset="0"/>
              </a:rPr>
              <a:t>A allai ei drosglwyddo i Lauren, a allai wedyn ei drosglwyddo i’w mam (oherwydd mae rhieni Marcia wedi ysgaru), i’w helpu?</a:t>
            </a:r>
          </a:p>
          <a:p>
            <a:pPr eaLnBrk="0" fontAlgn="base" hangingPunct="0">
              <a:spcBef>
                <a:spcPts val="1500"/>
              </a:spcBef>
              <a:spcAft>
                <a:spcPct val="0"/>
              </a:spcAft>
            </a:pPr>
            <a:r>
              <a:rPr lang="cy-GB" altLang="en-US" b="1" dirty="0">
                <a:solidFill>
                  <a:srgbClr val="363636"/>
                </a:solidFill>
                <a:latin typeface="Arial" panose="020B0604020202020204" pitchFamily="34" charset="0"/>
                <a:ea typeface="Calibri" panose="020F0502020204030204" pitchFamily="34" charset="0"/>
                <a:cs typeface="Arial" panose="020B0604020202020204" pitchFamily="34" charset="0"/>
              </a:rPr>
              <a:t>Y swm yw £5,000. Ac i ddiolch i Lauren, byddai Marcia yn gadael iddi gadw £200.</a:t>
            </a:r>
          </a:p>
        </p:txBody>
      </p:sp>
      <p:sp>
        <p:nvSpPr>
          <p:cNvPr id="3" name="Title 2">
            <a:extLst>
              <a:ext uri="{FF2B5EF4-FFF2-40B4-BE49-F238E27FC236}">
                <a16:creationId xmlns:a16="http://schemas.microsoft.com/office/drawing/2014/main" id="{203108AD-D03A-7E4F-9017-5DA6F1F4E886}"/>
              </a:ext>
            </a:extLst>
          </p:cNvPr>
          <p:cNvSpPr txBox="1">
            <a:spLocks noGrp="1"/>
          </p:cNvSpPr>
          <p:nvPr>
            <p:ph type="title" idx="4294967295"/>
          </p:nvPr>
        </p:nvSpPr>
        <p:spPr>
          <a:xfrm>
            <a:off x="0" y="708314"/>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0" b="1" i="0" u="none" strike="noStrike" kern="1200" cap="none" spc="0" normalizeH="0" baseline="0" noProof="0" dirty="0" err="1">
                <a:ln>
                  <a:noFill/>
                </a:ln>
                <a:solidFill>
                  <a:srgbClr val="363636"/>
                </a:solidFill>
                <a:effectLst/>
                <a:uLnTx/>
                <a:uFillTx/>
                <a:latin typeface="Arial" panose="020B0604020202020204" pitchFamily="34" charset="0"/>
                <a:ea typeface="+mn-ea"/>
                <a:cs typeface="Arial" panose="020B0604020202020204" pitchFamily="34" charset="0"/>
              </a:rPr>
              <a:t>Stori</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 Lauren</a:t>
            </a:r>
          </a:p>
        </p:txBody>
      </p:sp>
      <p:pic>
        <p:nvPicPr>
          <p:cNvPr id="4" name="Can you help image">
            <a:extLst>
              <a:ext uri="{FF2B5EF4-FFF2-40B4-BE49-F238E27FC236}">
                <a16:creationId xmlns:a16="http://schemas.microsoft.com/office/drawing/2014/main" id="{E357B1DF-4875-9843-876E-5EE5785B270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9360" y="1736724"/>
            <a:ext cx="3997325" cy="3997325"/>
          </a:xfrm>
          <a:prstGeom prst="rect">
            <a:avLst/>
          </a:prstGeom>
        </p:spPr>
      </p:pic>
    </p:spTree>
    <p:extLst>
      <p:ext uri="{BB962C8B-B14F-4D97-AF65-F5344CB8AC3E}">
        <p14:creationId xmlns:p14="http://schemas.microsoft.com/office/powerpoint/2010/main" val="2918008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7232096-AA81-334A-A697-C3943651470B}"/>
              </a:ext>
            </a:extLst>
          </p:cNvPr>
          <p:cNvSpPr txBox="1"/>
          <p:nvPr/>
        </p:nvSpPr>
        <p:spPr>
          <a:xfrm>
            <a:off x="1373494" y="1899358"/>
            <a:ext cx="4788470" cy="3770263"/>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Pa gwestiynau ydych chi'n meddwl y dylai Lauren ofyn am hyn?</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Pwy mewn gwirionedd yw Marcia, a pha mor dda mae Lauren yn ei hadnabod go iawn?</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Pam na all Marcia drosglwyddo’r holl arian yn syth i’w mam?</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Ydych chi'n meddwl bod Marcia hyd yn oed yn berson go iawn?</a:t>
            </a:r>
          </a:p>
        </p:txBody>
      </p:sp>
      <p:sp>
        <p:nvSpPr>
          <p:cNvPr id="7" name="Title 6">
            <a:extLst>
              <a:ext uri="{FF2B5EF4-FFF2-40B4-BE49-F238E27FC236}">
                <a16:creationId xmlns:a16="http://schemas.microsoft.com/office/drawing/2014/main" id="{5BEB0A52-EC09-6C4F-BF6F-AABB26A142F0}"/>
              </a:ext>
            </a:extLst>
          </p:cNvPr>
          <p:cNvSpPr txBox="1">
            <a:spLocks noGrp="1"/>
          </p:cNvSpPr>
          <p:nvPr>
            <p:ph type="title" idx="4294967295"/>
          </p:nvPr>
        </p:nvSpPr>
        <p:spPr>
          <a:xfrm>
            <a:off x="0" y="709054"/>
            <a:ext cx="12191999"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rPr>
              <a:t>Trafodaeth </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am Lauren a Marcia</a:t>
            </a:r>
          </a:p>
        </p:txBody>
      </p:sp>
      <p:pic>
        <p:nvPicPr>
          <p:cNvPr id="8" name="Question mark image">
            <a:extLst>
              <a:ext uri="{FF2B5EF4-FFF2-40B4-BE49-F238E27FC236}">
                <a16:creationId xmlns:a16="http://schemas.microsoft.com/office/drawing/2014/main" id="{F4BC89C0-165A-1C4B-B681-AA5BFC70AAAD}"/>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96114" y="1736725"/>
            <a:ext cx="3988912" cy="3988912"/>
          </a:xfrm>
          <a:prstGeom prst="rect">
            <a:avLst/>
          </a:prstGeom>
        </p:spPr>
      </p:pic>
    </p:spTree>
    <p:extLst>
      <p:ext uri="{BB962C8B-B14F-4D97-AF65-F5344CB8AC3E}">
        <p14:creationId xmlns:p14="http://schemas.microsoft.com/office/powerpoint/2010/main" val="3494661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3108AD-D03A-7E4F-9017-5DA6F1F4E886}"/>
              </a:ext>
            </a:extLst>
          </p:cNvPr>
          <p:cNvSpPr txBox="1">
            <a:spLocks noGrp="1"/>
          </p:cNvSpPr>
          <p:nvPr>
            <p:ph type="title" idx="4294967295"/>
          </p:nvPr>
        </p:nvSpPr>
        <p:spPr>
          <a:xfrm>
            <a:off x="1" y="716332"/>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rPr>
              <a:t>Gweithgareddau </a:t>
            </a:r>
          </a:p>
        </p:txBody>
      </p:sp>
      <p:sp>
        <p:nvSpPr>
          <p:cNvPr id="17" name="TextBox 16">
            <a:extLst>
              <a:ext uri="{FF2B5EF4-FFF2-40B4-BE49-F238E27FC236}">
                <a16:creationId xmlns:a16="http://schemas.microsoft.com/office/drawing/2014/main" id="{5A895774-09DB-7341-8DA5-25303D773E7F}"/>
              </a:ext>
            </a:extLst>
          </p:cNvPr>
          <p:cNvSpPr txBox="1"/>
          <p:nvPr/>
        </p:nvSpPr>
        <p:spPr>
          <a:xfrm>
            <a:off x="1343842" y="1530253"/>
            <a:ext cx="9665492" cy="707886"/>
          </a:xfrm>
          <a:prstGeom prst="rect">
            <a:avLst/>
          </a:prstGeom>
          <a:noFill/>
        </p:spPr>
        <p:txBody>
          <a:bodyPr wrap="square">
            <a:spAutoFit/>
          </a:bodyPr>
          <a:lstStyle/>
          <a:p>
            <a:pPr lvl="0"/>
            <a:r>
              <a:rPr lang="cy-GB" sz="2000" b="1" dirty="0">
                <a:solidFill>
                  <a:srgbClr val="363636"/>
                </a:solidFill>
                <a:latin typeface="Arial" panose="020B0604020202020204" pitchFamily="34" charset="0"/>
                <a:cs typeface="Arial" panose="020B0604020202020204" pitchFamily="34" charset="0"/>
              </a:rPr>
              <a:t>Mewn parau neu grwpiau bach, lluniwch fap meddwl neu rhestrwch resymau pam y gallai rhywun ddod yn ful arian.</a:t>
            </a:r>
          </a:p>
        </p:txBody>
      </p:sp>
      <p:sp>
        <p:nvSpPr>
          <p:cNvPr id="5" name="Rectangle 4">
            <a:extLst>
              <a:ext uri="{FF2B5EF4-FFF2-40B4-BE49-F238E27FC236}">
                <a16:creationId xmlns:a16="http://schemas.microsoft.com/office/drawing/2014/main" id="{A6E13AB9-5AD4-2E44-8A3A-792446602A9E}"/>
              </a:ext>
              <a:ext uri="{C183D7F6-B498-43B3-948B-1728B52AA6E4}">
                <adec:decorative xmlns:adec="http://schemas.microsoft.com/office/drawing/2017/decorative" val="1"/>
              </a:ext>
            </a:extLst>
          </p:cNvPr>
          <p:cNvSpPr/>
          <p:nvPr/>
        </p:nvSpPr>
        <p:spPr>
          <a:xfrm>
            <a:off x="1450974" y="2496409"/>
            <a:ext cx="3943986" cy="496389"/>
          </a:xfrm>
          <a:prstGeom prst="rect">
            <a:avLst/>
          </a:prstGeom>
          <a:solidFill>
            <a:srgbClr val="363636"/>
          </a:solid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y-GB" sz="2500" b="1" dirty="0">
                <a:solidFill>
                  <a:schemeClr val="bg1"/>
                </a:solidFill>
                <a:latin typeface="Arial" panose="020B0604020202020204" pitchFamily="34" charset="0"/>
                <a:cs typeface="Arial" panose="020B0604020202020204" pitchFamily="34" charset="0"/>
              </a:rPr>
              <a:t>Ffactorau gwthio</a:t>
            </a:r>
            <a:endParaRPr lang="cy-GB" b="1" dirty="0">
              <a:solidFill>
                <a:schemeClr val="bg1"/>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6988B847-09BD-3744-B9F8-A51469A97831}"/>
              </a:ext>
              <a:ext uri="{C183D7F6-B498-43B3-948B-1728B52AA6E4}">
                <adec:decorative xmlns:adec="http://schemas.microsoft.com/office/drawing/2017/decorative" val="1"/>
              </a:ext>
            </a:extLst>
          </p:cNvPr>
          <p:cNvSpPr/>
          <p:nvPr/>
        </p:nvSpPr>
        <p:spPr>
          <a:xfrm>
            <a:off x="1450974" y="2992798"/>
            <a:ext cx="3943986" cy="2428289"/>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nchorCtr="0"/>
          <a:lstStyle/>
          <a:p>
            <a:pPr marL="90000"/>
            <a:r>
              <a:rPr lang="cy-GB" sz="2000" dirty="0">
                <a:solidFill>
                  <a:srgbClr val="363636"/>
                </a:solidFill>
                <a:latin typeface="Arial" panose="020B0604020202020204" pitchFamily="34" charset="0"/>
                <a:cs typeface="Arial" panose="020B0604020202020204" pitchFamily="34" charset="0"/>
              </a:rPr>
              <a:t>Rhesymau pam y gallai person ddewis bod yn ful arian (neu dderbyn arian dieithryn – hyd yn oed os yw’n gwybod ei fod yn droseddol) oherwydd ei amgylchiadau personol.</a:t>
            </a:r>
          </a:p>
        </p:txBody>
      </p:sp>
      <p:sp>
        <p:nvSpPr>
          <p:cNvPr id="8" name="Rectangle 7">
            <a:extLst>
              <a:ext uri="{FF2B5EF4-FFF2-40B4-BE49-F238E27FC236}">
                <a16:creationId xmlns:a16="http://schemas.microsoft.com/office/drawing/2014/main" id="{E6AF9BEF-D9BE-0945-B292-86CAF93C03BA}"/>
              </a:ext>
              <a:ext uri="{C183D7F6-B498-43B3-948B-1728B52AA6E4}">
                <adec:decorative xmlns:adec="http://schemas.microsoft.com/office/drawing/2017/decorative" val="1"/>
              </a:ext>
            </a:extLst>
          </p:cNvPr>
          <p:cNvSpPr/>
          <p:nvPr/>
        </p:nvSpPr>
        <p:spPr>
          <a:xfrm>
            <a:off x="6770301" y="2496409"/>
            <a:ext cx="3943986" cy="496389"/>
          </a:xfrm>
          <a:prstGeom prst="rect">
            <a:avLst/>
          </a:prstGeom>
          <a:solidFill>
            <a:srgbClr val="363636"/>
          </a:solid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y-GB" sz="2500" b="1" dirty="0">
                <a:solidFill>
                  <a:schemeClr val="bg1"/>
                </a:solidFill>
                <a:latin typeface="Arial" panose="020B0604020202020204" pitchFamily="34" charset="0"/>
                <a:cs typeface="Arial" panose="020B0604020202020204" pitchFamily="34" charset="0"/>
              </a:rPr>
              <a:t>Ffactorau tynnu</a:t>
            </a:r>
            <a:endParaRPr lang="cy-GB" b="1" dirty="0">
              <a:solidFill>
                <a:schemeClr val="bg1"/>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83EF055E-08B9-3C42-889E-CE16A4769574}"/>
              </a:ext>
              <a:ext uri="{C183D7F6-B498-43B3-948B-1728B52AA6E4}">
                <adec:decorative xmlns:adec="http://schemas.microsoft.com/office/drawing/2017/decorative" val="1"/>
              </a:ext>
            </a:extLst>
          </p:cNvPr>
          <p:cNvSpPr/>
          <p:nvPr/>
        </p:nvSpPr>
        <p:spPr>
          <a:xfrm>
            <a:off x="6770301" y="2992798"/>
            <a:ext cx="3943986" cy="2428289"/>
          </a:xfrm>
          <a:prstGeom prst="rect">
            <a:avLst/>
          </a:prstGeom>
          <a:noFill/>
          <a:ln w="3810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t" anchorCtr="0"/>
          <a:lstStyle/>
          <a:p>
            <a:pPr marL="90000"/>
            <a:r>
              <a:rPr lang="cy-GB" sz="2000" dirty="0">
                <a:solidFill>
                  <a:srgbClr val="363636"/>
                </a:solidFill>
                <a:latin typeface="Arial" panose="020B0604020202020204" pitchFamily="34" charset="0"/>
                <a:cs typeface="Arial" panose="020B0604020202020204" pitchFamily="34" charset="0"/>
              </a:rPr>
              <a:t>Technegau a ddefnyddir gan dwyllwr i ddylanwadu, neu hyd yn oed orfodi, person diniwed i ddod yn ful arian.</a:t>
            </a:r>
          </a:p>
        </p:txBody>
      </p:sp>
    </p:spTree>
    <p:extLst>
      <p:ext uri="{BB962C8B-B14F-4D97-AF65-F5344CB8AC3E}">
        <p14:creationId xmlns:p14="http://schemas.microsoft.com/office/powerpoint/2010/main" val="26509604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DAC72-73DA-4C45-584E-76CFF49B01AA}"/>
              </a:ext>
            </a:extLst>
          </p:cNvPr>
          <p:cNvSpPr>
            <a:spLocks noGrp="1"/>
          </p:cNvSpPr>
          <p:nvPr>
            <p:ph type="ctrTitle"/>
          </p:nvPr>
        </p:nvSpPr>
        <p:spPr>
          <a:xfrm>
            <a:off x="1524000" y="-185432"/>
            <a:ext cx="9144000" cy="185432"/>
          </a:xfrm>
        </p:spPr>
        <p:txBody>
          <a:bodyPr anchor="b"/>
          <a:lstStyle/>
          <a:p>
            <a:r>
              <a:rPr lang="en-GB" sz="800" b="0" dirty="0">
                <a:solidFill>
                  <a:schemeClr val="bg1"/>
                </a:solidFill>
              </a:rPr>
              <a:t>Video for older students</a:t>
            </a:r>
          </a:p>
        </p:txBody>
      </p:sp>
      <p:sp>
        <p:nvSpPr>
          <p:cNvPr id="9" name="Rectangle 8">
            <a:extLst>
              <a:ext uri="{FF2B5EF4-FFF2-40B4-BE49-F238E27FC236}">
                <a16:creationId xmlns:a16="http://schemas.microsoft.com/office/drawing/2014/main" id="{C9F3C6BF-AAA3-D04B-80F7-4C58D5BD1504}"/>
              </a:ext>
              <a:ext uri="{C183D7F6-B498-43B3-948B-1728B52AA6E4}">
                <adec:decorative xmlns:adec="http://schemas.microsoft.com/office/drawing/2017/decorative" val="1"/>
              </a:ext>
            </a:extLst>
          </p:cNvPr>
          <p:cNvSpPr/>
          <p:nvPr/>
        </p:nvSpPr>
        <p:spPr>
          <a:xfrm>
            <a:off x="2761141" y="1632261"/>
            <a:ext cx="6697938" cy="3770096"/>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0E8C371C-7EA8-694E-8F62-B331DD1F7142}"/>
              </a:ext>
            </a:extLst>
          </p:cNvPr>
          <p:cNvSpPr txBox="1"/>
          <p:nvPr/>
        </p:nvSpPr>
        <p:spPr>
          <a:xfrm>
            <a:off x="1" y="5667169"/>
            <a:ext cx="12192000" cy="369332"/>
          </a:xfrm>
          <a:prstGeom prst="rect">
            <a:avLst/>
          </a:prstGeom>
          <a:noFill/>
        </p:spPr>
        <p:txBody>
          <a:bodyPr wrap="square" rtlCol="0">
            <a:spAutoFit/>
          </a:bodyPr>
          <a:lstStyle/>
          <a:p>
            <a:pPr algn="ctr"/>
            <a:r>
              <a:rPr lang="en-GB" sz="18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https://www.youtube.com/watch?v=z711PEuHc5s</a:t>
            </a:r>
            <a:r>
              <a:rPr lang="en-GB" sz="1800" b="1" dirty="0">
                <a:solidFill>
                  <a:srgbClr val="363636"/>
                </a:solidFill>
                <a:effectLst/>
                <a:latin typeface="Arial" panose="020B0604020202020204" pitchFamily="34" charset="0"/>
                <a:ea typeface="Calibri" panose="020F0502020204030204" pitchFamily="34" charset="0"/>
              </a:rPr>
              <a:t> </a:t>
            </a:r>
          </a:p>
        </p:txBody>
      </p:sp>
      <p:sp>
        <p:nvSpPr>
          <p:cNvPr id="11" name="TextBox 10">
            <a:extLst>
              <a:ext uri="{FF2B5EF4-FFF2-40B4-BE49-F238E27FC236}">
                <a16:creationId xmlns:a16="http://schemas.microsoft.com/office/drawing/2014/main" id="{9F7EC5F6-1DE6-614D-A59D-9D9D805ADDD6}"/>
              </a:ext>
            </a:extLst>
          </p:cNvPr>
          <p:cNvSpPr txBox="1"/>
          <p:nvPr/>
        </p:nvSpPr>
        <p:spPr>
          <a:xfrm>
            <a:off x="0" y="863120"/>
            <a:ext cx="12192000" cy="415498"/>
          </a:xfrm>
          <a:prstGeom prst="rect">
            <a:avLst/>
          </a:prstGeom>
          <a:noFill/>
        </p:spPr>
        <p:txBody>
          <a:bodyPr wrap="square" rtlCol="0">
            <a:spAutoFit/>
          </a:bodyPr>
          <a:lstStyle/>
          <a:p>
            <a:pPr algn="ctr"/>
            <a:r>
              <a:rPr lang="cy-GB" sz="2100" b="1" dirty="0">
                <a:solidFill>
                  <a:srgbClr val="363636"/>
                </a:solidFill>
                <a:latin typeface="Arial" panose="020B0604020202020204" pitchFamily="34" charset="0"/>
                <a:cs typeface="Arial" panose="020B0604020202020204" pitchFamily="34" charset="0"/>
              </a:rPr>
              <a:t>DS. Efallai byddai’r fideo yma’n ddiddorol i’w ddefnyddio gyda disgyblion hŷn.</a:t>
            </a:r>
          </a:p>
        </p:txBody>
      </p:sp>
      <p:pic>
        <p:nvPicPr>
          <p:cNvPr id="8" name="Start video button">
            <a:extLst>
              <a:ext uri="{FF2B5EF4-FFF2-40B4-BE49-F238E27FC236}">
                <a16:creationId xmlns:a16="http://schemas.microsoft.com/office/drawing/2014/main" id="{07A4557F-F780-8941-9141-2A69A8E4F9BA}"/>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08943" y="2130252"/>
            <a:ext cx="2774114" cy="2774114"/>
          </a:xfrm>
          <a:prstGeom prst="rect">
            <a:avLst/>
          </a:prstGeom>
        </p:spPr>
      </p:pic>
      <p:sp>
        <p:nvSpPr>
          <p:cNvPr id="10" name="TextBox 9">
            <a:extLst>
              <a:ext uri="{FF2B5EF4-FFF2-40B4-BE49-F238E27FC236}">
                <a16:creationId xmlns:a16="http://schemas.microsoft.com/office/drawing/2014/main" id="{3E2DCFDE-5BB3-4549-851C-5C7CF08E4AA9}"/>
              </a:ext>
              <a:ext uri="{C183D7F6-B498-43B3-948B-1728B52AA6E4}">
                <adec:decorative xmlns:adec="http://schemas.microsoft.com/office/drawing/2017/decorative" val="1"/>
              </a:ext>
            </a:extLst>
          </p:cNvPr>
          <p:cNvSpPr txBox="1"/>
          <p:nvPr/>
        </p:nvSpPr>
        <p:spPr>
          <a:xfrm>
            <a:off x="2761139" y="3201121"/>
            <a:ext cx="6697939" cy="553998"/>
          </a:xfrm>
          <a:prstGeom prst="rect">
            <a:avLst/>
          </a:prstGeom>
          <a:noFill/>
        </p:spPr>
        <p:txBody>
          <a:bodyPr wrap="square" rtlCol="0">
            <a:spAutoFit/>
          </a:bodyPr>
          <a:lstStyle/>
          <a:p>
            <a:pPr algn="ctr"/>
            <a:r>
              <a:rPr lang="en-GB" sz="3000" b="1" dirty="0">
                <a:solidFill>
                  <a:schemeClr val="bg1"/>
                </a:solidFill>
                <a:latin typeface="Arial" panose="020B0604020202020204" pitchFamily="34" charset="0"/>
                <a:ea typeface="Calibri" panose="020F0502020204030204" pitchFamily="34" charset="0"/>
              </a:rPr>
              <a:t>Sponsor a Child Trafficker</a:t>
            </a:r>
          </a:p>
        </p:txBody>
      </p:sp>
    </p:spTree>
    <p:extLst>
      <p:ext uri="{BB962C8B-B14F-4D97-AF65-F5344CB8AC3E}">
        <p14:creationId xmlns:p14="http://schemas.microsoft.com/office/powerpoint/2010/main" val="1309442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BDDC1A4-2612-CCA8-DC6C-91238475AEAC}"/>
              </a:ext>
            </a:extLst>
          </p:cNvPr>
          <p:cNvSpPr txBox="1">
            <a:spLocks noGrp="1"/>
          </p:cNvSpPr>
          <p:nvPr>
            <p:ph type="title" idx="4294967295"/>
          </p:nvPr>
        </p:nvSpPr>
        <p:spPr>
          <a:xfrm>
            <a:off x="0" y="717910"/>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rPr>
              <a:t>Gweithgareddau estynedig / Dysgu gartref</a:t>
            </a:r>
            <a:endParaRPr kumimoji="0" lang="cy-GB" sz="3000" b="0"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599062BD-211F-E048-9C2C-98AF8C9356A7}"/>
              </a:ext>
            </a:extLst>
          </p:cNvPr>
          <p:cNvSpPr txBox="1"/>
          <p:nvPr/>
        </p:nvSpPr>
        <p:spPr>
          <a:xfrm>
            <a:off x="1346471" y="1564478"/>
            <a:ext cx="5073379" cy="4575612"/>
          </a:xfrm>
          <a:prstGeom prst="rect">
            <a:avLst/>
          </a:prstGeom>
          <a:noFill/>
        </p:spPr>
        <p:txBody>
          <a:bodyPr wrap="square" rtlCol="0">
            <a:spAutoFit/>
          </a:bodyPr>
          <a:lstStyle/>
          <a:p>
            <a:pPr>
              <a:spcBef>
                <a:spcPts val="2000"/>
              </a:spcBef>
            </a:pPr>
            <a:r>
              <a:rPr lang="cy-GB" sz="2000" b="1" dirty="0">
                <a:solidFill>
                  <a:srgbClr val="363636"/>
                </a:solidFill>
                <a:latin typeface="Arial" panose="020B0604020202020204" pitchFamily="34" charset="0"/>
                <a:cs typeface="Arial" panose="020B0604020202020204" pitchFamily="34" charset="0"/>
              </a:rPr>
              <a:t>Dychmygwch eich bod wedi cael eich rhoi ‘wrth y llyw am ddiwrnod’ ac y gallwch greu deddf newydd ar gyfer y Cymru, neu ychwanegu cyfyngiadau newydd at wefannau cyfryngau cymdeithasol.</a:t>
            </a:r>
          </a:p>
          <a:p>
            <a:pPr>
              <a:spcBef>
                <a:spcPts val="2000"/>
              </a:spcBef>
            </a:pPr>
            <a:r>
              <a:rPr lang="cy-GB" sz="2000" b="1" dirty="0">
                <a:solidFill>
                  <a:srgbClr val="363636"/>
                </a:solidFill>
                <a:latin typeface="Arial" panose="020B0604020202020204" pitchFamily="34" charset="0"/>
                <a:cs typeface="Arial" panose="020B0604020202020204" pitchFamily="34" charset="0"/>
              </a:rPr>
              <a:t>Beth fyddech chi'n ei gyflwyno i geisio amddiffyn pobl rhag cael eu tynnu i mewn i fod yn ful arian ar gam?</a:t>
            </a:r>
          </a:p>
          <a:p>
            <a:pPr>
              <a:spcBef>
                <a:spcPts val="2000"/>
              </a:spcBef>
            </a:pPr>
            <a:r>
              <a:rPr lang="cy-GB" sz="2000" b="1" dirty="0">
                <a:solidFill>
                  <a:srgbClr val="363636"/>
                </a:solidFill>
                <a:latin typeface="Arial" panose="020B0604020202020204" pitchFamily="34" charset="0"/>
                <a:cs typeface="Arial" panose="020B0604020202020204" pitchFamily="34" charset="0"/>
              </a:rPr>
              <a:t>Gallech gyfeirio at y bil Diogelwch Ar-lein sydd ar ddod. A ddylai gynnwys unrhyw beth am fulod arian?</a:t>
            </a:r>
            <a:endParaRPr lang="cy-GB" sz="2000" dirty="0">
              <a:solidFill>
                <a:srgbClr val="363636"/>
              </a:solidFill>
              <a:latin typeface="Arial" panose="020B0604020202020204" pitchFamily="34" charset="0"/>
              <a:ea typeface="Calibri" panose="020F050202020403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pic>
        <p:nvPicPr>
          <p:cNvPr id="6" name="Law image">
            <a:extLst>
              <a:ext uri="{FF2B5EF4-FFF2-40B4-BE49-F238E27FC236}">
                <a16:creationId xmlns:a16="http://schemas.microsoft.com/office/drawing/2014/main" id="{1BE295FC-31AC-6F44-9941-BBA9E2515413}"/>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8800" y="1564478"/>
            <a:ext cx="4264478" cy="4264478"/>
          </a:xfrm>
          <a:prstGeom prst="rect">
            <a:avLst/>
          </a:prstGeom>
        </p:spPr>
      </p:pic>
    </p:spTree>
    <p:extLst>
      <p:ext uri="{BB962C8B-B14F-4D97-AF65-F5344CB8AC3E}">
        <p14:creationId xmlns:p14="http://schemas.microsoft.com/office/powerpoint/2010/main" val="119512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hone">
            <a:extLst>
              <a:ext uri="{FF2B5EF4-FFF2-40B4-BE49-F238E27FC236}">
                <a16:creationId xmlns:a16="http://schemas.microsoft.com/office/drawing/2014/main" id="{9975B1B1-7E28-E140-858F-8B86AF3D345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699678">
            <a:off x="7067284" y="1442564"/>
            <a:ext cx="2227776" cy="4302352"/>
          </a:xfrm>
          <a:prstGeom prst="rect">
            <a:avLst/>
          </a:prstGeom>
        </p:spPr>
      </p:pic>
      <p:sp>
        <p:nvSpPr>
          <p:cNvPr id="6" name="TextBox 5">
            <a:extLst>
              <a:ext uri="{FF2B5EF4-FFF2-40B4-BE49-F238E27FC236}">
                <a16:creationId xmlns:a16="http://schemas.microsoft.com/office/drawing/2014/main" id="{A659A432-D5EB-EC41-8424-2CE577DBADC4}"/>
              </a:ext>
            </a:extLst>
          </p:cNvPr>
          <p:cNvSpPr txBox="1"/>
          <p:nvPr/>
        </p:nvSpPr>
        <p:spPr>
          <a:xfrm>
            <a:off x="1361696" y="2078248"/>
            <a:ext cx="4566664" cy="3513782"/>
          </a:xfrm>
          <a:prstGeom prst="rect">
            <a:avLst/>
          </a:prstGeom>
          <a:noFill/>
        </p:spPr>
        <p:txBody>
          <a:bodyPr wrap="square" rtlCol="0">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yn 17. Mae'r neges hon yn cyrraedd.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Mae’n methu credu ei lwc. Mae’r cynnig swydd yn dweud mai’r cyfan sy’n rhaid iddo wneud yw gofalu am rywfaint o arian ac yna ei drosglwyddo i rywun arall.</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Mor hawdd, gweithio o gartref tra ei fod yn gwneud ei waith cartref!</a:t>
            </a:r>
          </a:p>
        </p:txBody>
      </p:sp>
      <p:sp>
        <p:nvSpPr>
          <p:cNvPr id="2" name="Title 1">
            <a:extLst>
              <a:ext uri="{FF2B5EF4-FFF2-40B4-BE49-F238E27FC236}">
                <a16:creationId xmlns:a16="http://schemas.microsoft.com/office/drawing/2014/main" id="{C0B7B599-529E-E947-872C-934512B5CB39}"/>
              </a:ext>
            </a:extLst>
          </p:cNvPr>
          <p:cNvSpPr txBox="1">
            <a:spLocks noGrp="1"/>
          </p:cNvSpPr>
          <p:nvPr>
            <p:ph type="title" idx="4294967295"/>
          </p:nvPr>
        </p:nvSpPr>
        <p:spPr>
          <a:xfrm>
            <a:off x="0" y="710135"/>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0" b="1" i="0" u="none" strike="noStrike" kern="1200" cap="none" spc="0" normalizeH="0" baseline="0" noProof="0" dirty="0" err="1">
                <a:ln>
                  <a:noFill/>
                </a:ln>
                <a:solidFill>
                  <a:srgbClr val="363636"/>
                </a:solidFill>
                <a:effectLst/>
                <a:uLnTx/>
                <a:uFillTx/>
                <a:latin typeface="Arial" panose="020B0604020202020204" pitchFamily="34" charset="0"/>
                <a:ea typeface="+mn-ea"/>
                <a:cs typeface="Arial" panose="020B0604020202020204" pitchFamily="34" charset="0"/>
              </a:rPr>
              <a:t>Stori</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 Josh</a:t>
            </a:r>
            <a:endParaRPr kumimoji="0" lang="en-US"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49077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BDFE2-6D64-4BCD-9CED-0C6933D32CF9}"/>
              </a:ext>
            </a:extLst>
          </p:cNvPr>
          <p:cNvSpPr>
            <a:spLocks noGrp="1"/>
          </p:cNvSpPr>
          <p:nvPr>
            <p:ph type="ctrTitle"/>
          </p:nvPr>
        </p:nvSpPr>
        <p:spPr>
          <a:xfrm>
            <a:off x="1524000" y="-2387600"/>
            <a:ext cx="9144000" cy="2387600"/>
          </a:xfrm>
        </p:spPr>
        <p:txBody>
          <a:bodyPr anchor="b"/>
          <a:lstStyle/>
          <a:p>
            <a:r>
              <a:rPr lang="en-GB" sz="800" dirty="0">
                <a:solidFill>
                  <a:schemeClr val="bg1"/>
                </a:solidFill>
              </a:rPr>
              <a:t>Slide 30</a:t>
            </a:r>
          </a:p>
        </p:txBody>
      </p:sp>
      <p:sp>
        <p:nvSpPr>
          <p:cNvPr id="11" name="Title 1">
            <a:extLst>
              <a:ext uri="{FF2B5EF4-FFF2-40B4-BE49-F238E27FC236}">
                <a16:creationId xmlns:a16="http://schemas.microsoft.com/office/drawing/2014/main" id="{6F1BD777-FB7B-584D-8295-93D578FAE827}"/>
              </a:ext>
            </a:extLst>
          </p:cNvPr>
          <p:cNvSpPr txBox="1">
            <a:spLocks/>
          </p:cNvSpPr>
          <p:nvPr/>
        </p:nvSpPr>
        <p:spPr>
          <a:xfrm>
            <a:off x="0" y="1267774"/>
            <a:ext cx="12192000" cy="12060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defRPr/>
            </a:pPr>
            <a:r>
              <a:rPr lang="cy-GB" sz="3000" b="1" dirty="0">
                <a:solidFill>
                  <a:srgbClr val="363636"/>
                </a:solidFill>
                <a:latin typeface="Arial Black" panose="020B0604020202020204" pitchFamily="34" charset="0"/>
                <a:cs typeface="Arial Black" panose="020B0604020202020204" pitchFamily="34" charset="0"/>
              </a:rPr>
              <a:t>Peidiwch â chael eich twyllo gan</a:t>
            </a:r>
            <a:br>
              <a:rPr lang="cy-GB" sz="3000" b="1" dirty="0">
                <a:solidFill>
                  <a:srgbClr val="363636"/>
                </a:solidFill>
                <a:latin typeface="Arial Black" panose="020B0604020202020204" pitchFamily="34" charset="0"/>
                <a:cs typeface="Arial Black" panose="020B0604020202020204" pitchFamily="34" charset="0"/>
              </a:rPr>
            </a:br>
            <a:r>
              <a:rPr lang="cy-GB" sz="3000" b="1" dirty="0">
                <a:solidFill>
                  <a:srgbClr val="363636"/>
                </a:solidFill>
                <a:latin typeface="Arial Black" panose="020B0604020202020204" pitchFamily="34" charset="0"/>
                <a:cs typeface="Arial Black" panose="020B0604020202020204" pitchFamily="34" charset="0"/>
              </a:rPr>
              <a:t>gynigion o arian parod cyflym.</a:t>
            </a:r>
            <a:br>
              <a:rPr lang="cy-GB" sz="3000" b="1" dirty="0">
                <a:solidFill>
                  <a:srgbClr val="363636"/>
                </a:solidFill>
                <a:latin typeface="Arial Black" panose="020B0604020202020204" pitchFamily="34" charset="0"/>
                <a:cs typeface="Arial Black" panose="020B0604020202020204" pitchFamily="34" charset="0"/>
              </a:rPr>
            </a:br>
            <a:r>
              <a:rPr lang="cy-GB" sz="3000" b="1" dirty="0">
                <a:solidFill>
                  <a:srgbClr val="363636"/>
                </a:solidFill>
                <a:latin typeface="Arial Black" panose="020B0604020202020204" pitchFamily="34" charset="0"/>
                <a:cs typeface="Arial Black" panose="020B0604020202020204" pitchFamily="34" charset="0"/>
              </a:rPr>
              <a:t>Gallech fod yn peryglu eich hun a’ch teulu.</a:t>
            </a:r>
          </a:p>
        </p:txBody>
      </p:sp>
      <p:sp>
        <p:nvSpPr>
          <p:cNvPr id="12" name="Title 1">
            <a:extLst>
              <a:ext uri="{FF2B5EF4-FFF2-40B4-BE49-F238E27FC236}">
                <a16:creationId xmlns:a16="http://schemas.microsoft.com/office/drawing/2014/main" id="{49AB68BF-89F6-4147-B246-FC53F66294AA}"/>
              </a:ext>
              <a:ext uri="{C183D7F6-B498-43B3-948B-1728B52AA6E4}">
                <adec:decorative xmlns:adec="http://schemas.microsoft.com/office/drawing/2017/decorative" val="0"/>
              </a:ext>
            </a:extLst>
          </p:cNvPr>
          <p:cNvSpPr txBox="1">
            <a:spLocks/>
          </p:cNvSpPr>
          <p:nvPr/>
        </p:nvSpPr>
        <p:spPr>
          <a:xfrm>
            <a:off x="0" y="3053609"/>
            <a:ext cx="12192000" cy="12060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500" b="1" i="0" u="none" strike="noStrike" kern="1200" cap="none" spc="0" normalizeH="0" baseline="0" noProof="0" dirty="0">
                <a:ln>
                  <a:noFill/>
                </a:ln>
                <a:solidFill>
                  <a:srgbClr val="363636"/>
                </a:solidFill>
                <a:effectLst/>
                <a:uLnTx/>
                <a:uFillTx/>
                <a:latin typeface="Arial Black" panose="020B0604020202020204" pitchFamily="34" charset="0"/>
                <a:ea typeface="+mj-ea"/>
                <a:cs typeface="Arial Black" panose="020B0604020202020204" pitchFamily="34" charset="0"/>
              </a:rPr>
              <a:t>Peidiwch â bod </a:t>
            </a:r>
            <a:r>
              <a:rPr kumimoji="0" lang="en-US" sz="5500" b="1" i="0" u="none" strike="noStrike" kern="1200" cap="none" spc="0" normalizeH="0" baseline="0" noProof="0" dirty="0" err="1">
                <a:ln>
                  <a:noFill/>
                </a:ln>
                <a:solidFill>
                  <a:srgbClr val="363636"/>
                </a:solidFill>
                <a:effectLst/>
                <a:uLnTx/>
                <a:uFillTx/>
                <a:latin typeface="Arial Black" panose="020B0604020202020204" pitchFamily="34" charset="0"/>
                <a:ea typeface="+mj-ea"/>
                <a:cs typeface="Arial Black" panose="020B0604020202020204" pitchFamily="34" charset="0"/>
              </a:rPr>
              <a:t>yn</a:t>
            </a:r>
            <a:r>
              <a:rPr kumimoji="0" lang="en-US" sz="5500" b="1" i="0" u="none" strike="noStrike" kern="1200" cap="none" spc="0" normalizeH="0" baseline="0" noProof="0" dirty="0">
                <a:ln>
                  <a:noFill/>
                </a:ln>
                <a:solidFill>
                  <a:srgbClr val="363636"/>
                </a:solidFill>
                <a:effectLst/>
                <a:uLnTx/>
                <a:uFillTx/>
                <a:latin typeface="Arial Black" panose="020B0604020202020204" pitchFamily="34" charset="0"/>
                <a:ea typeface="+mj-ea"/>
                <a:cs typeface="Arial Black" panose="020B0604020202020204" pitchFamily="34" charset="0"/>
              </a:rPr>
              <a:t> Ful Arian</a:t>
            </a:r>
          </a:p>
        </p:txBody>
      </p:sp>
      <p:sp>
        <p:nvSpPr>
          <p:cNvPr id="15" name="TextBox 14">
            <a:extLst>
              <a:ext uri="{FF2B5EF4-FFF2-40B4-BE49-F238E27FC236}">
                <a16:creationId xmlns:a16="http://schemas.microsoft.com/office/drawing/2014/main" id="{2441976F-5947-4A4D-9BC4-489211F58964}"/>
              </a:ext>
            </a:extLst>
          </p:cNvPr>
          <p:cNvSpPr txBox="1"/>
          <p:nvPr/>
        </p:nvSpPr>
        <p:spPr>
          <a:xfrm>
            <a:off x="0" y="4625498"/>
            <a:ext cx="12192000" cy="830997"/>
          </a:xfrm>
          <a:prstGeom prst="rect">
            <a:avLst/>
          </a:prstGeom>
          <a:noFill/>
        </p:spPr>
        <p:txBody>
          <a:bodyPr wrap="square" rtlCol="0">
            <a:spAutoFit/>
          </a:bodyPr>
          <a:lstStyle/>
          <a:p>
            <a:pPr algn="ct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I gael rhagor o wybodaeth ewch i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moneymules.co.uk. </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Os ydych yn poeni bod rhywun</a:t>
            </a:r>
            <a:b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b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wedi dod atoch yn cynnig arian cyflym a hawdd i chi, siaradwch ag athro neu gallwch</a:t>
            </a:r>
            <a:b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b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ffonio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Crimestoppers</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 yn ddienw ar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0800 555 111</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a:t>
            </a:r>
            <a:endParaRPr lang="cy-GB" sz="1600" dirty="0">
              <a:solidFill>
                <a:srgbClr val="363636"/>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674D667D-A2C7-F01E-ADFC-36B1210D724D}"/>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blue letter on a black background&#10;&#10;Description automatically generated">
            <a:extLst>
              <a:ext uri="{FF2B5EF4-FFF2-40B4-BE49-F238E27FC236}">
                <a16:creationId xmlns:a16="http://schemas.microsoft.com/office/drawing/2014/main" id="{FC12529B-7757-D5BE-D6FA-C657ECAD0197}"/>
              </a:ext>
            </a:extLst>
          </p:cNvPr>
          <p:cNvPicPr>
            <a:picLocks noChangeAspect="1"/>
          </p:cNvPicPr>
          <p:nvPr/>
        </p:nvPicPr>
        <p:blipFill>
          <a:blip r:embed="rId3"/>
          <a:stretch>
            <a:fillRect/>
          </a:stretch>
        </p:blipFill>
        <p:spPr>
          <a:xfrm>
            <a:off x="8528341" y="6269145"/>
            <a:ext cx="1536883" cy="373628"/>
          </a:xfrm>
          <a:prstGeom prst="rect">
            <a:avLst/>
          </a:prstGeom>
        </p:spPr>
      </p:pic>
      <p:pic>
        <p:nvPicPr>
          <p:cNvPr id="5" name="Picture 4">
            <a:extLst>
              <a:ext uri="{FF2B5EF4-FFF2-40B4-BE49-F238E27FC236}">
                <a16:creationId xmlns:a16="http://schemas.microsoft.com/office/drawing/2014/main" id="{6B6031C4-CFA2-A558-A193-68CFCCE37E91}"/>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0454802" y="6190975"/>
            <a:ext cx="749491" cy="492076"/>
          </a:xfrm>
          <a:prstGeom prst="rect">
            <a:avLst/>
          </a:prstGeom>
        </p:spPr>
      </p:pic>
      <p:pic>
        <p:nvPicPr>
          <p:cNvPr id="6" name="Logo">
            <a:extLst>
              <a:ext uri="{FF2B5EF4-FFF2-40B4-BE49-F238E27FC236}">
                <a16:creationId xmlns:a16="http://schemas.microsoft.com/office/drawing/2014/main" id="{D01A14EC-7C74-6989-A4A6-8F64E0944483}"/>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11482474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E3356FC3-F182-7443-A064-D81075DE4F08}"/>
              </a:ext>
            </a:extLst>
          </p:cNvPr>
          <p:cNvSpPr>
            <a:spLocks noGrp="1"/>
          </p:cNvSpPr>
          <p:nvPr>
            <p:ph type="ctrTitle"/>
          </p:nvPr>
        </p:nvSpPr>
        <p:spPr>
          <a:xfrm>
            <a:off x="0" y="792243"/>
            <a:ext cx="12192000" cy="1206035"/>
          </a:xfrm>
        </p:spPr>
        <p:txBody>
          <a:bodyPr anchor="ctr" anchorCtr="1"/>
          <a:lstStyle/>
          <a:p>
            <a:r>
              <a:rPr lang="en-US" sz="4000" b="1" dirty="0">
                <a:solidFill>
                  <a:srgbClr val="363636"/>
                </a:solidFill>
                <a:latin typeface="Arial Black" panose="020B0604020202020204" pitchFamily="34" charset="0"/>
                <a:cs typeface="Arial Black" panose="020B0604020202020204" pitchFamily="34" charset="0"/>
              </a:rPr>
              <a:t>Iaith  </a:t>
            </a:r>
          </a:p>
        </p:txBody>
      </p:sp>
      <p:sp>
        <p:nvSpPr>
          <p:cNvPr id="12" name="TextBox 11">
            <a:extLst>
              <a:ext uri="{FF2B5EF4-FFF2-40B4-BE49-F238E27FC236}">
                <a16:creationId xmlns:a16="http://schemas.microsoft.com/office/drawing/2014/main" id="{583B125B-1C26-1B40-8430-7D4C22CD93E0}"/>
              </a:ext>
            </a:extLst>
          </p:cNvPr>
          <p:cNvSpPr txBox="1"/>
          <p:nvPr/>
        </p:nvSpPr>
        <p:spPr>
          <a:xfrm>
            <a:off x="112542" y="182880"/>
            <a:ext cx="2062247" cy="369332"/>
          </a:xfrm>
          <a:prstGeom prst="rect">
            <a:avLst/>
          </a:prstGeom>
          <a:noFill/>
        </p:spPr>
        <p:txBody>
          <a:bodyPr wrap="square" rtlCol="0">
            <a:spAutoFit/>
          </a:bodyPr>
          <a:lstStyle/>
          <a:p>
            <a:r>
              <a:rPr lang="cy-GB" dirty="0">
                <a:solidFill>
                  <a:srgbClr val="363636"/>
                </a:solidFill>
                <a:latin typeface="Arial" panose="020B0604020202020204" pitchFamily="34" charset="0"/>
                <a:cs typeface="Arial" panose="020B0604020202020204" pitchFamily="34" charset="0"/>
              </a:rPr>
              <a:t>A</a:t>
            </a:r>
            <a:r>
              <a:rPr lang="en-GB" dirty="0">
                <a:solidFill>
                  <a:srgbClr val="363636"/>
                </a:solidFill>
                <a:latin typeface="Arial" panose="020B0604020202020204" pitchFamily="34" charset="0"/>
                <a:cs typeface="Arial" panose="020B0604020202020204" pitchFamily="34" charset="0"/>
              </a:rPr>
              <a:t>r </a:t>
            </a:r>
            <a:r>
              <a:rPr lang="en-GB" dirty="0" err="1">
                <a:solidFill>
                  <a:srgbClr val="363636"/>
                </a:solidFill>
                <a:latin typeface="Arial" panose="020B0604020202020204" pitchFamily="34" charset="0"/>
                <a:cs typeface="Arial" panose="020B0604020202020204" pitchFamily="34" charset="0"/>
              </a:rPr>
              <a:t>gyfer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yr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athro</a:t>
            </a:r>
            <a:endParaRPr lang="en-GB" dirty="0">
              <a:solidFill>
                <a:srgbClr val="363636"/>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95871D4-33FF-AB96-CD1D-03924050A187}"/>
              </a:ext>
            </a:extLst>
          </p:cNvPr>
          <p:cNvSpPr txBox="1"/>
          <p:nvPr/>
        </p:nvSpPr>
        <p:spPr>
          <a:xfrm>
            <a:off x="1323387" y="2449536"/>
            <a:ext cx="9764915" cy="3056115"/>
          </a:xfrm>
          <a:prstGeom prst="rect">
            <a:avLst/>
          </a:prstGeom>
          <a:noFill/>
        </p:spPr>
        <p:txBody>
          <a:bodyPr wrap="square" anchor="t" anchorCtr="0">
            <a:noAutofit/>
          </a:bodyPr>
          <a:lstStyle/>
          <a:p>
            <a:r>
              <a:rPr lang="cy-GB" b="1" dirty="0">
                <a:solidFill>
                  <a:srgbClr val="363636"/>
                </a:solidFill>
                <a:latin typeface="Arial" panose="020B0604020202020204" pitchFamily="34" charset="0"/>
                <a:cs typeface="Arial" panose="020B0604020202020204" pitchFamily="34" charset="0"/>
              </a:rPr>
              <a:t>Cysylltiadau â’r Cwricwlwm</a:t>
            </a:r>
          </a:p>
          <a:p>
            <a:pPr>
              <a:spcBef>
                <a:spcPts val="500"/>
              </a:spcBef>
            </a:pPr>
            <a:r>
              <a:rPr lang="cy-GB" dirty="0">
                <a:solidFill>
                  <a:srgbClr val="363636"/>
                </a:solidFill>
                <a:latin typeface="Arial" panose="020B0604020202020204" pitchFamily="34" charset="0"/>
                <a:cs typeface="Arial" panose="020B0604020202020204" pitchFamily="34" charset="0"/>
              </a:rPr>
              <a:t>Dylai disgyblion gael eu haddysgu i:</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Ysgrifennu’n gywir, yn rhugl ac yn effeithiol ac yn estynedig er pleser a gwybodaeth trwy:</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Cynllunio, drafftio, golygu a </a:t>
            </a:r>
            <a:r>
              <a:rPr lang="cy-GB" dirty="0" err="1">
                <a:solidFill>
                  <a:srgbClr val="363636"/>
                </a:solidFill>
                <a:latin typeface="Arial" panose="020B0604020202020204" pitchFamily="34" charset="0"/>
                <a:cs typeface="Arial" panose="020B0604020202020204" pitchFamily="34" charset="0"/>
              </a:rPr>
              <a:t>phrawfddarllen</a:t>
            </a:r>
            <a:endParaRPr lang="cy-GB" dirty="0">
              <a:solidFill>
                <a:srgbClr val="363636"/>
              </a:solidFill>
              <a:latin typeface="Arial" panose="020B0604020202020204" pitchFamily="34" charset="0"/>
              <a:cs typeface="Arial" panose="020B0604020202020204" pitchFamily="34" charset="0"/>
            </a:endParaRP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Ystyried sut mae'r ysgrifennu yn effeithio ar y cynulleidfaoedd a'r dibenion y'i bwriadwyd ar eu cyfer.</a:t>
            </a:r>
          </a:p>
          <a:p>
            <a:pPr marL="285750" indent="-285750">
              <a:spcBef>
                <a:spcPts val="500"/>
              </a:spcBef>
              <a:buFont typeface="Arial" panose="020B0604020202020204" pitchFamily="34" charset="0"/>
              <a:buChar char="•"/>
            </a:pPr>
            <a:r>
              <a:rPr lang="cy-GB" dirty="0">
                <a:solidFill>
                  <a:srgbClr val="363636"/>
                </a:solidFill>
                <a:latin typeface="Arial" panose="020B0604020202020204" pitchFamily="34" charset="0"/>
                <a:cs typeface="Arial" panose="020B0604020202020204" pitchFamily="34" charset="0"/>
              </a:rPr>
              <a:t>Diwygio geirfa, gramadeg a strwythur eu hysgrifennu i wella ei gydlyniad a'i effeithiolrwydd cyffredinol.</a:t>
            </a:r>
            <a:endParaRPr lang="cy-GB"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B392BDF9-6D26-8EDA-6CF2-02068C67737A}"/>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Logos">
            <a:extLst>
              <a:ext uri="{FF2B5EF4-FFF2-40B4-BE49-F238E27FC236}">
                <a16:creationId xmlns:a16="http://schemas.microsoft.com/office/drawing/2014/main" id="{D47D9C04-5DA1-B83A-DD94-5AFCFC2AD7C1}"/>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a:ext>
            </a:extLst>
          </a:blip>
          <a:srcRect l="46222"/>
          <a:stretch/>
        </p:blipFill>
        <p:spPr>
          <a:xfrm>
            <a:off x="10274300" y="6209688"/>
            <a:ext cx="1611919" cy="472763"/>
          </a:xfrm>
          <a:prstGeom prst="rect">
            <a:avLst/>
          </a:prstGeom>
        </p:spPr>
      </p:pic>
      <p:pic>
        <p:nvPicPr>
          <p:cNvPr id="5" name="Picture 4" descr="A blue letter on a black background&#10;&#10;Description automatically generated">
            <a:extLst>
              <a:ext uri="{FF2B5EF4-FFF2-40B4-BE49-F238E27FC236}">
                <a16:creationId xmlns:a16="http://schemas.microsoft.com/office/drawing/2014/main" id="{03935C2F-C720-0D59-3480-D693A2419643}"/>
              </a:ext>
            </a:extLst>
          </p:cNvPr>
          <p:cNvPicPr>
            <a:picLocks noChangeAspect="1"/>
          </p:cNvPicPr>
          <p:nvPr/>
        </p:nvPicPr>
        <p:blipFill>
          <a:blip r:embed="rId3"/>
          <a:stretch>
            <a:fillRect/>
          </a:stretch>
        </p:blipFill>
        <p:spPr>
          <a:xfrm>
            <a:off x="8528341" y="6269145"/>
            <a:ext cx="1536883" cy="373628"/>
          </a:xfrm>
          <a:prstGeom prst="rect">
            <a:avLst/>
          </a:prstGeom>
        </p:spPr>
      </p:pic>
      <p:pic>
        <p:nvPicPr>
          <p:cNvPr id="6" name="Logo">
            <a:extLst>
              <a:ext uri="{FF2B5EF4-FFF2-40B4-BE49-F238E27FC236}">
                <a16:creationId xmlns:a16="http://schemas.microsoft.com/office/drawing/2014/main" id="{34BC0E06-8EE8-E711-59DA-EE996A085BCF}"/>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486593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5E7FE9-77C4-9B45-A14C-619F8AF0B7BB}"/>
              </a:ext>
            </a:extLst>
          </p:cNvPr>
          <p:cNvSpPr txBox="1">
            <a:spLocks noGrp="1"/>
          </p:cNvSpPr>
          <p:nvPr>
            <p:ph type="title" idx="4294967295"/>
          </p:nvPr>
        </p:nvSpPr>
        <p:spPr>
          <a:xfrm>
            <a:off x="0" y="717910"/>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rPr>
              <a:t>Gweithgaredd 1</a:t>
            </a:r>
            <a:endParaRPr kumimoji="0" lang="cy-GB" sz="3000" b="0"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endParaRPr>
          </a:p>
        </p:txBody>
      </p:sp>
      <p:sp>
        <p:nvSpPr>
          <p:cNvPr id="2" name="TextBox 1">
            <a:extLst>
              <a:ext uri="{FF2B5EF4-FFF2-40B4-BE49-F238E27FC236}">
                <a16:creationId xmlns:a16="http://schemas.microsoft.com/office/drawing/2014/main" id="{A8FD661A-5A18-BFDA-2D1D-21CDFE0B6691}"/>
              </a:ext>
            </a:extLst>
          </p:cNvPr>
          <p:cNvSpPr txBox="1"/>
          <p:nvPr/>
        </p:nvSpPr>
        <p:spPr>
          <a:xfrm>
            <a:off x="1364734" y="1447851"/>
            <a:ext cx="5410149" cy="4334027"/>
          </a:xfrm>
          <a:prstGeom prst="rect">
            <a:avLst/>
          </a:prstGeom>
          <a:noFill/>
        </p:spPr>
        <p:txBody>
          <a:bodyPr wrap="square" rtlCol="0">
            <a:noAutofit/>
          </a:bodyPr>
          <a:lstStyle/>
          <a:p>
            <a:pPr>
              <a:spcBef>
                <a:spcPts val="1000"/>
              </a:spcBef>
            </a:pPr>
            <a:r>
              <a:rPr lang="cy-GB" sz="2100" b="1" dirty="0">
                <a:solidFill>
                  <a:srgbClr val="363636"/>
                </a:solidFill>
                <a:latin typeface="Arial" panose="020B0604020202020204" pitchFamily="34" charset="0"/>
                <a:cs typeface="Arial" panose="020B0604020202020204" pitchFamily="34" charset="0"/>
              </a:rPr>
              <a:t>Crëwch adroddiad newyddion am y cynnydd mewn mulod arian, gan esbonio:</a:t>
            </a:r>
          </a:p>
          <a:p>
            <a:pPr>
              <a:spcBef>
                <a:spcPts val="1000"/>
              </a:spcBef>
            </a:pPr>
            <a:r>
              <a:rPr lang="cy-GB" sz="2100" dirty="0">
                <a:solidFill>
                  <a:srgbClr val="363636"/>
                </a:solidFill>
                <a:latin typeface="Arial" panose="020B0604020202020204" pitchFamily="34" charset="0"/>
                <a:cs typeface="Arial" panose="020B0604020202020204" pitchFamily="34" charset="0"/>
              </a:rPr>
              <a:t>Beth yw mulod arian</a:t>
            </a:r>
          </a:p>
          <a:p>
            <a:pPr marL="285750" indent="-285750">
              <a:spcBef>
                <a:spcPts val="10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Pa bobl sy'n fwy tebygol o gael</a:t>
            </a:r>
            <a:br>
              <a:rPr lang="cy-GB" sz="2100" dirty="0">
                <a:solidFill>
                  <a:srgbClr val="363636"/>
                </a:solidFill>
                <a:latin typeface="Arial" panose="020B0604020202020204" pitchFamily="34" charset="0"/>
                <a:cs typeface="Arial" panose="020B0604020202020204" pitchFamily="34" charset="0"/>
              </a:rPr>
            </a:br>
            <a:r>
              <a:rPr lang="cy-GB" sz="2100" dirty="0">
                <a:solidFill>
                  <a:srgbClr val="363636"/>
                </a:solidFill>
                <a:latin typeface="Arial" panose="020B0604020202020204" pitchFamily="34" charset="0"/>
                <a:cs typeface="Arial" panose="020B0604020202020204" pitchFamily="34" charset="0"/>
              </a:rPr>
              <a:t>eu targedu</a:t>
            </a:r>
          </a:p>
          <a:p>
            <a:pPr marL="285750" indent="-285750">
              <a:spcBef>
                <a:spcPts val="10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Sut mae pobl yn cael eu targedu</a:t>
            </a:r>
            <a:br>
              <a:rPr lang="cy-GB" sz="2100" dirty="0">
                <a:solidFill>
                  <a:srgbClr val="363636"/>
                </a:solidFill>
                <a:latin typeface="Arial" panose="020B0604020202020204" pitchFamily="34" charset="0"/>
                <a:cs typeface="Arial" panose="020B0604020202020204" pitchFamily="34" charset="0"/>
              </a:rPr>
            </a:br>
            <a:r>
              <a:rPr lang="cy-GB" sz="2100" dirty="0">
                <a:solidFill>
                  <a:srgbClr val="363636"/>
                </a:solidFill>
                <a:latin typeface="Arial" panose="020B0604020202020204" pitchFamily="34" charset="0"/>
                <a:cs typeface="Arial" panose="020B0604020202020204" pitchFamily="34" charset="0"/>
              </a:rPr>
              <a:t>a'u recriwtio</a:t>
            </a:r>
          </a:p>
          <a:p>
            <a:pPr marL="285750" indent="-285750">
              <a:spcBef>
                <a:spcPts val="10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Canlyniadau dod yn ful arian</a:t>
            </a:r>
          </a:p>
          <a:p>
            <a:pPr marL="285750" indent="-285750">
              <a:spcBef>
                <a:spcPts val="10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Atgyfnerthwch y ffaith bod bod yn</a:t>
            </a:r>
            <a:br>
              <a:rPr lang="cy-GB" sz="2100" dirty="0">
                <a:solidFill>
                  <a:srgbClr val="363636"/>
                </a:solidFill>
                <a:latin typeface="Arial" panose="020B0604020202020204" pitchFamily="34" charset="0"/>
                <a:cs typeface="Arial" panose="020B0604020202020204" pitchFamily="34" charset="0"/>
              </a:rPr>
            </a:br>
            <a:r>
              <a:rPr lang="cy-GB" sz="2100" dirty="0">
                <a:solidFill>
                  <a:srgbClr val="363636"/>
                </a:solidFill>
                <a:latin typeface="Arial" panose="020B0604020202020204" pitchFamily="34" charset="0"/>
                <a:cs typeface="Arial" panose="020B0604020202020204" pitchFamily="34" charset="0"/>
              </a:rPr>
              <a:t>ful arian yn anghyfreithlon</a:t>
            </a:r>
            <a:endParaRPr lang="cy-GB" dirty="0">
              <a:latin typeface="Arial" panose="020B0604020202020204" pitchFamily="34" charset="0"/>
              <a:cs typeface="Arial" panose="020B0604020202020204" pitchFamily="34" charset="0"/>
            </a:endParaRPr>
          </a:p>
        </p:txBody>
      </p:sp>
      <p:pic>
        <p:nvPicPr>
          <p:cNvPr id="6" name="News paper image">
            <a:extLst>
              <a:ext uri="{FF2B5EF4-FFF2-40B4-BE49-F238E27FC236}">
                <a16:creationId xmlns:a16="http://schemas.microsoft.com/office/drawing/2014/main" id="{59D17A5D-0F38-1648-AF2F-5A76F6316EA6}"/>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64313" y="1447851"/>
            <a:ext cx="4286200" cy="4286200"/>
          </a:xfrm>
          <a:prstGeom prst="rect">
            <a:avLst/>
          </a:prstGeom>
        </p:spPr>
      </p:pic>
    </p:spTree>
    <p:extLst>
      <p:ext uri="{BB962C8B-B14F-4D97-AF65-F5344CB8AC3E}">
        <p14:creationId xmlns:p14="http://schemas.microsoft.com/office/powerpoint/2010/main" val="14946369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1300D8-66C4-AE42-BF5B-5FE3BA52DDE5}"/>
              </a:ext>
            </a:extLst>
          </p:cNvPr>
          <p:cNvSpPr txBox="1">
            <a:spLocks noGrp="1"/>
          </p:cNvSpPr>
          <p:nvPr>
            <p:ph type="title" idx="4294967295"/>
          </p:nvPr>
        </p:nvSpPr>
        <p:spPr>
          <a:xfrm>
            <a:off x="0" y="717910"/>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rPr>
              <a:t>Gweithgaredd 2</a:t>
            </a:r>
            <a:endParaRPr kumimoji="0" lang="cy-GB" sz="3000" b="0"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endParaRPr>
          </a:p>
        </p:txBody>
      </p:sp>
      <p:sp>
        <p:nvSpPr>
          <p:cNvPr id="2" name="TextBox 1">
            <a:extLst>
              <a:ext uri="{FF2B5EF4-FFF2-40B4-BE49-F238E27FC236}">
                <a16:creationId xmlns:a16="http://schemas.microsoft.com/office/drawing/2014/main" id="{A8FD661A-5A18-BFDA-2D1D-21CDFE0B6691}"/>
              </a:ext>
            </a:extLst>
          </p:cNvPr>
          <p:cNvSpPr txBox="1"/>
          <p:nvPr/>
        </p:nvSpPr>
        <p:spPr>
          <a:xfrm>
            <a:off x="1364063" y="1516254"/>
            <a:ext cx="9385002" cy="4466257"/>
          </a:xfrm>
          <a:prstGeom prst="rect">
            <a:avLst/>
          </a:prstGeom>
          <a:noFill/>
        </p:spPr>
        <p:txBody>
          <a:bodyPr wrap="square" rtlCol="0">
            <a:noAutofit/>
          </a:bodyPr>
          <a:lstStyle/>
          <a:p>
            <a:pPr>
              <a:spcBef>
                <a:spcPts val="2000"/>
              </a:spcBef>
            </a:pPr>
            <a:r>
              <a:rPr lang="cy-GB" sz="2100" dirty="0">
                <a:solidFill>
                  <a:srgbClr val="363636"/>
                </a:solidFill>
                <a:latin typeface="Arial" panose="020B0604020202020204" pitchFamily="34" charset="0"/>
                <a:cs typeface="Arial" panose="020B0604020202020204" pitchFamily="34" charset="0"/>
              </a:rPr>
              <a:t>Crëwch slogan, cerdd fer neu rap byr i godi ymwybyddiaeth o beryglon bod yn ful arian. Byddwch yn gryno.</a:t>
            </a:r>
          </a:p>
          <a:p>
            <a:pPr>
              <a:spcBef>
                <a:spcPts val="2000"/>
              </a:spcBef>
            </a:pPr>
            <a:r>
              <a:rPr lang="cy-GB" sz="2100" dirty="0">
                <a:solidFill>
                  <a:srgbClr val="363636"/>
                </a:solidFill>
                <a:latin typeface="Arial" panose="020B0604020202020204" pitchFamily="34" charset="0"/>
                <a:cs typeface="Arial" panose="020B0604020202020204" pitchFamily="34" charset="0"/>
              </a:rPr>
              <a:t>Fel enghraifft o ysgrifennu pwerus, emosiynol, dyma linellau olaf cerdd Amanda </a:t>
            </a:r>
            <a:r>
              <a:rPr lang="cy-GB" sz="2100" dirty="0" err="1">
                <a:solidFill>
                  <a:srgbClr val="363636"/>
                </a:solidFill>
                <a:latin typeface="Arial" panose="020B0604020202020204" pitchFamily="34" charset="0"/>
                <a:cs typeface="Arial" panose="020B0604020202020204" pitchFamily="34" charset="0"/>
              </a:rPr>
              <a:t>Goreman</a:t>
            </a:r>
            <a:r>
              <a:rPr lang="cy-GB" sz="2100" dirty="0">
                <a:solidFill>
                  <a:srgbClr val="363636"/>
                </a:solidFill>
                <a:latin typeface="Arial" panose="020B0604020202020204" pitchFamily="34" charset="0"/>
                <a:cs typeface="Arial" panose="020B0604020202020204" pitchFamily="34" charset="0"/>
              </a:rPr>
              <a:t> yn ystod seremoni urddo Joe </a:t>
            </a:r>
            <a:r>
              <a:rPr lang="cy-GB" sz="2100" dirty="0" err="1">
                <a:solidFill>
                  <a:srgbClr val="363636"/>
                </a:solidFill>
                <a:latin typeface="Arial" panose="020B0604020202020204" pitchFamily="34" charset="0"/>
                <a:cs typeface="Arial" panose="020B0604020202020204" pitchFamily="34" charset="0"/>
              </a:rPr>
              <a:t>Biden</a:t>
            </a:r>
            <a:r>
              <a:rPr lang="cy-GB" sz="2100" dirty="0">
                <a:solidFill>
                  <a:srgbClr val="363636"/>
                </a:solidFill>
                <a:latin typeface="Arial" panose="020B0604020202020204" pitchFamily="34" charset="0"/>
                <a:cs typeface="Arial" panose="020B0604020202020204" pitchFamily="34" charset="0"/>
              </a:rPr>
              <a:t>:</a:t>
            </a:r>
          </a:p>
          <a:p>
            <a:pPr>
              <a:spcBef>
                <a:spcPts val="2000"/>
              </a:spcBef>
            </a:pPr>
            <a:r>
              <a:rPr lang="cy-GB" sz="2100" b="1" dirty="0">
                <a:solidFill>
                  <a:srgbClr val="363636"/>
                </a:solidFill>
                <a:latin typeface="Arial" panose="020B0604020202020204" pitchFamily="34" charset="0"/>
                <a:cs typeface="Arial" panose="020B0604020202020204" pitchFamily="34" charset="0"/>
              </a:rPr>
              <a:t>“</a:t>
            </a:r>
            <a:r>
              <a:rPr lang="cy-GB" sz="2100" b="1" dirty="0" err="1">
                <a:solidFill>
                  <a:srgbClr val="363636"/>
                </a:solidFill>
                <a:latin typeface="Arial" panose="020B0604020202020204" pitchFamily="34" charset="0"/>
                <a:cs typeface="Arial" panose="020B0604020202020204" pitchFamily="34" charset="0"/>
              </a:rPr>
              <a:t>There</a:t>
            </a:r>
            <a:r>
              <a:rPr lang="cy-GB" sz="2100" b="1" dirty="0">
                <a:solidFill>
                  <a:srgbClr val="363636"/>
                </a:solidFill>
                <a:latin typeface="Arial" panose="020B0604020202020204" pitchFamily="34" charset="0"/>
                <a:cs typeface="Arial" panose="020B0604020202020204" pitchFamily="34" charset="0"/>
              </a:rPr>
              <a:t> is </a:t>
            </a:r>
            <a:r>
              <a:rPr lang="cy-GB" sz="2100" b="1" dirty="0" err="1">
                <a:solidFill>
                  <a:srgbClr val="363636"/>
                </a:solidFill>
                <a:latin typeface="Arial" panose="020B0604020202020204" pitchFamily="34" charset="0"/>
                <a:cs typeface="Arial" panose="020B0604020202020204" pitchFamily="34" charset="0"/>
              </a:rPr>
              <a:t>always</a:t>
            </a:r>
            <a:r>
              <a:rPr lang="cy-GB" sz="2100" b="1" dirty="0">
                <a:solidFill>
                  <a:srgbClr val="363636"/>
                </a:solidFill>
                <a:latin typeface="Arial" panose="020B0604020202020204" pitchFamily="34" charset="0"/>
                <a:cs typeface="Arial" panose="020B0604020202020204" pitchFamily="34" charset="0"/>
              </a:rPr>
              <a:t> LIGHT</a:t>
            </a:r>
          </a:p>
          <a:p>
            <a:pPr>
              <a:spcBef>
                <a:spcPts val="2000"/>
              </a:spcBef>
            </a:pPr>
            <a:r>
              <a:rPr lang="cy-GB" sz="2100" b="1" i="1" dirty="0" err="1">
                <a:solidFill>
                  <a:srgbClr val="363636"/>
                </a:solidFill>
                <a:latin typeface="Arial" panose="020B0604020202020204" pitchFamily="34" charset="0"/>
                <a:cs typeface="Arial" panose="020B0604020202020204" pitchFamily="34" charset="0"/>
              </a:rPr>
              <a:t>if</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only</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we’re</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brave</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enough</a:t>
            </a:r>
            <a:r>
              <a:rPr lang="cy-GB" sz="2100" b="1" i="1" dirty="0">
                <a:solidFill>
                  <a:srgbClr val="363636"/>
                </a:solidFill>
                <a:latin typeface="Arial" panose="020B0604020202020204" pitchFamily="34" charset="0"/>
                <a:cs typeface="Arial" panose="020B0604020202020204" pitchFamily="34" charset="0"/>
              </a:rPr>
              <a:t> to</a:t>
            </a:r>
            <a:r>
              <a:rPr lang="cy-GB" sz="2100" b="1" dirty="0">
                <a:solidFill>
                  <a:srgbClr val="363636"/>
                </a:solidFill>
                <a:latin typeface="Arial" panose="020B0604020202020204" pitchFamily="34" charset="0"/>
                <a:cs typeface="Arial" panose="020B0604020202020204" pitchFamily="34" charset="0"/>
              </a:rPr>
              <a:t> SEE IT</a:t>
            </a:r>
          </a:p>
          <a:p>
            <a:pPr>
              <a:spcBef>
                <a:spcPts val="2000"/>
              </a:spcBef>
            </a:pPr>
            <a:r>
              <a:rPr lang="cy-GB" sz="2100" b="1" i="1" dirty="0" err="1">
                <a:solidFill>
                  <a:srgbClr val="363636"/>
                </a:solidFill>
                <a:latin typeface="Arial" panose="020B0604020202020204" pitchFamily="34" charset="0"/>
                <a:cs typeface="Arial" panose="020B0604020202020204" pitchFamily="34" charset="0"/>
              </a:rPr>
              <a:t>if</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only</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we’re</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brave</a:t>
            </a:r>
            <a:r>
              <a:rPr lang="cy-GB" sz="2100" b="1" i="1" dirty="0">
                <a:solidFill>
                  <a:srgbClr val="363636"/>
                </a:solidFill>
                <a:latin typeface="Arial" panose="020B0604020202020204" pitchFamily="34" charset="0"/>
                <a:cs typeface="Arial" panose="020B0604020202020204" pitchFamily="34" charset="0"/>
              </a:rPr>
              <a:t> </a:t>
            </a:r>
            <a:r>
              <a:rPr lang="cy-GB" sz="2100" b="1" i="1" dirty="0" err="1">
                <a:solidFill>
                  <a:srgbClr val="363636"/>
                </a:solidFill>
                <a:latin typeface="Arial" panose="020B0604020202020204" pitchFamily="34" charset="0"/>
                <a:cs typeface="Arial" panose="020B0604020202020204" pitchFamily="34" charset="0"/>
              </a:rPr>
              <a:t>enough</a:t>
            </a:r>
            <a:r>
              <a:rPr lang="cy-GB" sz="2100" b="1" i="1" dirty="0">
                <a:solidFill>
                  <a:srgbClr val="363636"/>
                </a:solidFill>
                <a:latin typeface="Arial" panose="020B0604020202020204" pitchFamily="34" charset="0"/>
                <a:cs typeface="Arial" panose="020B0604020202020204" pitchFamily="34" charset="0"/>
              </a:rPr>
              <a:t> to</a:t>
            </a:r>
            <a:r>
              <a:rPr lang="cy-GB" sz="2100" b="1" dirty="0">
                <a:solidFill>
                  <a:srgbClr val="363636"/>
                </a:solidFill>
                <a:latin typeface="Arial" panose="020B0604020202020204" pitchFamily="34" charset="0"/>
                <a:cs typeface="Arial" panose="020B0604020202020204" pitchFamily="34" charset="0"/>
              </a:rPr>
              <a:t> BE IT”</a:t>
            </a:r>
          </a:p>
          <a:p>
            <a:pPr>
              <a:spcBef>
                <a:spcPts val="2000"/>
              </a:spcBef>
            </a:pPr>
            <a:r>
              <a:rPr lang="cy-GB" sz="2100" dirty="0">
                <a:solidFill>
                  <a:srgbClr val="363636"/>
                </a:solidFill>
                <a:latin typeface="Arial" panose="020B0604020202020204" pitchFamily="34" charset="0"/>
                <a:cs typeface="Arial" panose="020B0604020202020204" pitchFamily="34" charset="0"/>
              </a:rPr>
              <a:t>Fel estyniad, gallech ddefnyddio eich slogan, cerdd fer neu rap byr i greu dyluniad ar gyfer crys-T neu boster.</a:t>
            </a:r>
          </a:p>
        </p:txBody>
      </p:sp>
    </p:spTree>
    <p:extLst>
      <p:ext uri="{BB962C8B-B14F-4D97-AF65-F5344CB8AC3E}">
        <p14:creationId xmlns:p14="http://schemas.microsoft.com/office/powerpoint/2010/main" val="9853798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416A33-EDFB-F227-2B2D-24145CD3F71D}"/>
              </a:ext>
            </a:extLst>
          </p:cNvPr>
          <p:cNvSpPr>
            <a:spLocks noGrp="1"/>
          </p:cNvSpPr>
          <p:nvPr>
            <p:ph type="ctrTitle"/>
          </p:nvPr>
        </p:nvSpPr>
        <p:spPr>
          <a:xfrm>
            <a:off x="1524000" y="-2387600"/>
            <a:ext cx="9144000" cy="2387600"/>
          </a:xfrm>
        </p:spPr>
        <p:txBody>
          <a:bodyPr anchor="b"/>
          <a:lstStyle/>
          <a:p>
            <a:r>
              <a:rPr lang="en-GB" sz="800" dirty="0">
                <a:solidFill>
                  <a:schemeClr val="bg1"/>
                </a:solidFill>
              </a:rPr>
              <a:t>Slide 34</a:t>
            </a:r>
          </a:p>
        </p:txBody>
      </p:sp>
      <p:sp>
        <p:nvSpPr>
          <p:cNvPr id="7" name="Title 1">
            <a:extLst>
              <a:ext uri="{FF2B5EF4-FFF2-40B4-BE49-F238E27FC236}">
                <a16:creationId xmlns:a16="http://schemas.microsoft.com/office/drawing/2014/main" id="{92DC5D73-BB9B-BC4D-9474-BC9D730E26F9}"/>
              </a:ext>
            </a:extLst>
          </p:cNvPr>
          <p:cNvSpPr txBox="1">
            <a:spLocks/>
          </p:cNvSpPr>
          <p:nvPr/>
        </p:nvSpPr>
        <p:spPr>
          <a:xfrm>
            <a:off x="0" y="1267774"/>
            <a:ext cx="12192000" cy="12060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defRPr/>
            </a:pPr>
            <a:r>
              <a:rPr lang="cy-GB" sz="3000" b="1" dirty="0">
                <a:solidFill>
                  <a:srgbClr val="363636"/>
                </a:solidFill>
                <a:latin typeface="Arial Black" panose="020B0604020202020204" pitchFamily="34" charset="0"/>
                <a:cs typeface="Arial Black" panose="020B0604020202020204" pitchFamily="34" charset="0"/>
              </a:rPr>
              <a:t>Peidiwch â chael eich twyllo gan</a:t>
            </a:r>
            <a:br>
              <a:rPr lang="cy-GB" sz="3000" b="1" dirty="0">
                <a:solidFill>
                  <a:srgbClr val="363636"/>
                </a:solidFill>
                <a:latin typeface="Arial Black" panose="020B0604020202020204" pitchFamily="34" charset="0"/>
                <a:cs typeface="Arial Black" panose="020B0604020202020204" pitchFamily="34" charset="0"/>
              </a:rPr>
            </a:br>
            <a:r>
              <a:rPr lang="cy-GB" sz="3000" b="1" dirty="0">
                <a:solidFill>
                  <a:srgbClr val="363636"/>
                </a:solidFill>
                <a:latin typeface="Arial Black" panose="020B0604020202020204" pitchFamily="34" charset="0"/>
                <a:cs typeface="Arial Black" panose="020B0604020202020204" pitchFamily="34" charset="0"/>
              </a:rPr>
              <a:t>gynigion o arian parod cyflym.</a:t>
            </a:r>
            <a:br>
              <a:rPr lang="cy-GB" sz="3000" b="1" dirty="0">
                <a:solidFill>
                  <a:srgbClr val="363636"/>
                </a:solidFill>
                <a:latin typeface="Arial Black" panose="020B0604020202020204" pitchFamily="34" charset="0"/>
                <a:cs typeface="Arial Black" panose="020B0604020202020204" pitchFamily="34" charset="0"/>
              </a:rPr>
            </a:br>
            <a:r>
              <a:rPr lang="cy-GB" sz="3000" b="1" dirty="0">
                <a:solidFill>
                  <a:srgbClr val="363636"/>
                </a:solidFill>
                <a:latin typeface="Arial Black" panose="020B0604020202020204" pitchFamily="34" charset="0"/>
                <a:cs typeface="Arial Black" panose="020B0604020202020204" pitchFamily="34" charset="0"/>
              </a:rPr>
              <a:t>Gallech fod yn peryglu eich hun a’ch teulu.</a:t>
            </a:r>
          </a:p>
        </p:txBody>
      </p:sp>
      <p:sp>
        <p:nvSpPr>
          <p:cNvPr id="8" name="Title 1">
            <a:extLst>
              <a:ext uri="{FF2B5EF4-FFF2-40B4-BE49-F238E27FC236}">
                <a16:creationId xmlns:a16="http://schemas.microsoft.com/office/drawing/2014/main" id="{08619220-045D-B14B-9F51-F051BDEF1613}"/>
              </a:ext>
              <a:ext uri="{C183D7F6-B498-43B3-948B-1728B52AA6E4}">
                <adec:decorative xmlns:adec="http://schemas.microsoft.com/office/drawing/2017/decorative" val="0"/>
              </a:ext>
            </a:extLst>
          </p:cNvPr>
          <p:cNvSpPr txBox="1">
            <a:spLocks/>
          </p:cNvSpPr>
          <p:nvPr/>
        </p:nvSpPr>
        <p:spPr>
          <a:xfrm>
            <a:off x="0" y="3053609"/>
            <a:ext cx="12192000" cy="12060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500" b="1" i="0" u="none" strike="noStrike" kern="1200" cap="none" spc="0" normalizeH="0" baseline="0" noProof="0" dirty="0">
                <a:ln>
                  <a:noFill/>
                </a:ln>
                <a:solidFill>
                  <a:srgbClr val="363636"/>
                </a:solidFill>
                <a:effectLst/>
                <a:uLnTx/>
                <a:uFillTx/>
                <a:latin typeface="Arial Black" panose="020B0604020202020204" pitchFamily="34" charset="0"/>
                <a:ea typeface="+mj-ea"/>
                <a:cs typeface="Arial Black" panose="020B0604020202020204" pitchFamily="34" charset="0"/>
              </a:rPr>
              <a:t>Peidiwch â bod </a:t>
            </a:r>
            <a:r>
              <a:rPr kumimoji="0" lang="en-US" sz="5500" b="1" i="0" u="none" strike="noStrike" kern="1200" cap="none" spc="0" normalizeH="0" baseline="0" noProof="0" dirty="0" err="1">
                <a:ln>
                  <a:noFill/>
                </a:ln>
                <a:solidFill>
                  <a:srgbClr val="363636"/>
                </a:solidFill>
                <a:effectLst/>
                <a:uLnTx/>
                <a:uFillTx/>
                <a:latin typeface="Arial Black" panose="020B0604020202020204" pitchFamily="34" charset="0"/>
                <a:ea typeface="+mj-ea"/>
                <a:cs typeface="Arial Black" panose="020B0604020202020204" pitchFamily="34" charset="0"/>
              </a:rPr>
              <a:t>yn</a:t>
            </a:r>
            <a:r>
              <a:rPr kumimoji="0" lang="en-US" sz="5500" b="1" i="0" u="none" strike="noStrike" kern="1200" cap="none" spc="0" normalizeH="0" baseline="0" noProof="0" dirty="0">
                <a:ln>
                  <a:noFill/>
                </a:ln>
                <a:solidFill>
                  <a:srgbClr val="363636"/>
                </a:solidFill>
                <a:effectLst/>
                <a:uLnTx/>
                <a:uFillTx/>
                <a:latin typeface="Arial Black" panose="020B0604020202020204" pitchFamily="34" charset="0"/>
                <a:ea typeface="+mj-ea"/>
                <a:cs typeface="Arial Black" panose="020B0604020202020204" pitchFamily="34" charset="0"/>
              </a:rPr>
              <a:t> Ful Arian</a:t>
            </a:r>
          </a:p>
        </p:txBody>
      </p:sp>
      <p:sp>
        <p:nvSpPr>
          <p:cNvPr id="13" name="TextBox 12">
            <a:extLst>
              <a:ext uri="{FF2B5EF4-FFF2-40B4-BE49-F238E27FC236}">
                <a16:creationId xmlns:a16="http://schemas.microsoft.com/office/drawing/2014/main" id="{BD89E5B8-3FA7-494B-8717-72D1476875DC}"/>
              </a:ext>
            </a:extLst>
          </p:cNvPr>
          <p:cNvSpPr txBox="1"/>
          <p:nvPr/>
        </p:nvSpPr>
        <p:spPr>
          <a:xfrm>
            <a:off x="0" y="4625498"/>
            <a:ext cx="12192000" cy="830997"/>
          </a:xfrm>
          <a:prstGeom prst="rect">
            <a:avLst/>
          </a:prstGeom>
          <a:noFill/>
        </p:spPr>
        <p:txBody>
          <a:bodyPr wrap="square" rtlCol="0">
            <a:spAutoFit/>
          </a:bodyPr>
          <a:lstStyle/>
          <a:p>
            <a:pPr algn="ct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I gael rhagor o wybodaeth ewch i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moneymules.co.uk. </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Os ydych yn poeni bod rhywun</a:t>
            </a:r>
            <a:b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b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wedi dod atoch yn cynnig arian cyflym a hawdd i chi, siaradwch ag athro neu gallwch</a:t>
            </a:r>
            <a:b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b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ffonio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Crimestoppers</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 yn ddienw ar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0800 555 111</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a:t>
            </a:r>
            <a:endParaRPr lang="cy-GB" sz="1600" dirty="0">
              <a:solidFill>
                <a:srgbClr val="363636"/>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013E0534-7CEB-807C-DEDA-45F00AC9CC3F}"/>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blue letter on a black background&#10;&#10;Description automatically generated">
            <a:extLst>
              <a:ext uri="{FF2B5EF4-FFF2-40B4-BE49-F238E27FC236}">
                <a16:creationId xmlns:a16="http://schemas.microsoft.com/office/drawing/2014/main" id="{B76284FA-B338-D2E6-B55A-148D93C78CD1}"/>
              </a:ext>
            </a:extLst>
          </p:cNvPr>
          <p:cNvPicPr>
            <a:picLocks noChangeAspect="1"/>
          </p:cNvPicPr>
          <p:nvPr/>
        </p:nvPicPr>
        <p:blipFill>
          <a:blip r:embed="rId2"/>
          <a:stretch>
            <a:fillRect/>
          </a:stretch>
        </p:blipFill>
        <p:spPr>
          <a:xfrm>
            <a:off x="8528341" y="6269145"/>
            <a:ext cx="1536883" cy="373628"/>
          </a:xfrm>
          <a:prstGeom prst="rect">
            <a:avLst/>
          </a:prstGeom>
        </p:spPr>
      </p:pic>
      <p:pic>
        <p:nvPicPr>
          <p:cNvPr id="5" name="Picture 4">
            <a:extLst>
              <a:ext uri="{FF2B5EF4-FFF2-40B4-BE49-F238E27FC236}">
                <a16:creationId xmlns:a16="http://schemas.microsoft.com/office/drawing/2014/main" id="{E0945C3A-0194-806D-3A0C-BCCE96B3D341}"/>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0454802" y="6190975"/>
            <a:ext cx="749491" cy="492076"/>
          </a:xfrm>
          <a:prstGeom prst="rect">
            <a:avLst/>
          </a:prstGeom>
        </p:spPr>
      </p:pic>
      <p:pic>
        <p:nvPicPr>
          <p:cNvPr id="6" name="Logo">
            <a:extLst>
              <a:ext uri="{FF2B5EF4-FFF2-40B4-BE49-F238E27FC236}">
                <a16:creationId xmlns:a16="http://schemas.microsoft.com/office/drawing/2014/main" id="{5053FCCA-3496-1386-4E6E-4A1413F9ED9E}"/>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3329163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AFAB2837-8EDB-884B-8E6D-0209D3C75DF4}"/>
              </a:ext>
            </a:extLst>
          </p:cNvPr>
          <p:cNvSpPr>
            <a:spLocks noGrp="1"/>
          </p:cNvSpPr>
          <p:nvPr>
            <p:ph type="ctrTitle"/>
          </p:nvPr>
        </p:nvSpPr>
        <p:spPr>
          <a:xfrm>
            <a:off x="0" y="792243"/>
            <a:ext cx="12192000" cy="1206035"/>
          </a:xfrm>
        </p:spPr>
        <p:txBody>
          <a:bodyPr anchor="ctr" anchorCtr="1"/>
          <a:lstStyle/>
          <a:p>
            <a:r>
              <a:rPr lang="en-US" sz="4000" b="1" dirty="0">
                <a:solidFill>
                  <a:srgbClr val="363636"/>
                </a:solidFill>
                <a:latin typeface="Arial Black" panose="020B0604020202020204" pitchFamily="34" charset="0"/>
                <a:cs typeface="Arial Black" panose="020B0604020202020204" pitchFamily="34" charset="0"/>
              </a:rPr>
              <a:t>Drama</a:t>
            </a:r>
          </a:p>
        </p:txBody>
      </p:sp>
      <p:sp>
        <p:nvSpPr>
          <p:cNvPr id="13" name="TextBox 12">
            <a:extLst>
              <a:ext uri="{FF2B5EF4-FFF2-40B4-BE49-F238E27FC236}">
                <a16:creationId xmlns:a16="http://schemas.microsoft.com/office/drawing/2014/main" id="{C7C22E5D-35A0-4D47-B15F-8854132336E6}"/>
              </a:ext>
            </a:extLst>
          </p:cNvPr>
          <p:cNvSpPr txBox="1"/>
          <p:nvPr/>
        </p:nvSpPr>
        <p:spPr>
          <a:xfrm>
            <a:off x="112542" y="182880"/>
            <a:ext cx="1965640" cy="369332"/>
          </a:xfrm>
          <a:prstGeom prst="rect">
            <a:avLst/>
          </a:prstGeom>
          <a:noFill/>
        </p:spPr>
        <p:txBody>
          <a:bodyPr wrap="square" rtlCol="0">
            <a:spAutoFit/>
          </a:bodyPr>
          <a:lstStyle/>
          <a:p>
            <a:r>
              <a:rPr lang="en-GB" dirty="0" err="1">
                <a:solidFill>
                  <a:srgbClr val="363636"/>
                </a:solidFill>
                <a:latin typeface="Arial" panose="020B0604020202020204" pitchFamily="34" charset="0"/>
                <a:cs typeface="Arial" panose="020B0604020202020204" pitchFamily="34" charset="0"/>
              </a:rPr>
              <a:t>Ar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gyfer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yr</a:t>
            </a:r>
            <a:r>
              <a:rPr lang="en-GB" dirty="0">
                <a:solidFill>
                  <a:srgbClr val="363636"/>
                </a:solidFill>
                <a:latin typeface="Arial" panose="020B0604020202020204" pitchFamily="34" charset="0"/>
                <a:cs typeface="Arial" panose="020B0604020202020204" pitchFamily="34" charset="0"/>
              </a:rPr>
              <a:t> </a:t>
            </a:r>
            <a:r>
              <a:rPr lang="en-GB" dirty="0" err="1">
                <a:solidFill>
                  <a:srgbClr val="363636"/>
                </a:solidFill>
                <a:latin typeface="Arial" panose="020B0604020202020204" pitchFamily="34" charset="0"/>
                <a:cs typeface="Arial" panose="020B0604020202020204" pitchFamily="34" charset="0"/>
              </a:rPr>
              <a:t>athro</a:t>
            </a:r>
            <a:endParaRPr lang="en-GB" dirty="0">
              <a:solidFill>
                <a:srgbClr val="363636"/>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995871D4-33FF-AB96-CD1D-03924050A187}"/>
              </a:ext>
            </a:extLst>
          </p:cNvPr>
          <p:cNvSpPr txBox="1"/>
          <p:nvPr/>
        </p:nvSpPr>
        <p:spPr>
          <a:xfrm>
            <a:off x="1349104" y="2449535"/>
            <a:ext cx="9499871" cy="1915909"/>
          </a:xfrm>
          <a:prstGeom prst="rect">
            <a:avLst/>
          </a:prstGeom>
          <a:noFill/>
        </p:spPr>
        <p:txBody>
          <a:bodyPr wrap="square">
            <a:spAutoFit/>
          </a:bodyPr>
          <a:lstStyle/>
          <a:p>
            <a:pPr>
              <a:spcBef>
                <a:spcPts val="1500"/>
              </a:spcBef>
            </a:pPr>
            <a:r>
              <a:rPr lang="cy-GB" sz="1800" i="1" dirty="0">
                <a:solidFill>
                  <a:srgbClr val="363636"/>
                </a:solidFill>
                <a:effectLst/>
                <a:latin typeface="Arial" panose="020B0604020202020204" pitchFamily="34" charset="0"/>
                <a:ea typeface="Calibri" panose="020F0502020204030204" pitchFamily="34" charset="0"/>
                <a:cs typeface="Arial" panose="020B0604020202020204" pitchFamily="34" charset="0"/>
              </a:rPr>
              <a:t>Addysg Drama a Theatr: addysg greadigol sy’n darparu cyfleoedd i fyfyrwyr ymwneud â, am a thrwy ddrama fel cyfrwng dysgu, datblygu ystod o sgiliau </a:t>
            </a:r>
            <a:r>
              <a:rPr lang="cy-GB" sz="1800" i="1" dirty="0" err="1">
                <a:solidFill>
                  <a:srgbClr val="363636"/>
                </a:solidFill>
                <a:effectLst/>
                <a:latin typeface="Arial" panose="020B0604020202020204" pitchFamily="34" charset="0"/>
                <a:ea typeface="Calibri" panose="020F0502020204030204" pitchFamily="34" charset="0"/>
                <a:cs typeface="Arial" panose="020B0604020202020204" pitchFamily="34" charset="0"/>
              </a:rPr>
              <a:t>theatrig</a:t>
            </a:r>
            <a:r>
              <a:rPr lang="cy-GB" sz="1800" i="1" dirty="0">
                <a:solidFill>
                  <a:srgbClr val="363636"/>
                </a:solidFill>
                <a:effectLst/>
                <a:latin typeface="Arial" panose="020B0604020202020204" pitchFamily="34" charset="0"/>
                <a:ea typeface="Calibri" panose="020F0502020204030204" pitchFamily="34" charset="0"/>
                <a:cs typeface="Arial" panose="020B0604020202020204" pitchFamily="34" charset="0"/>
              </a:rPr>
              <a:t> a’u cymhwyso i greu perfformiadau. Mae myfyrwyr yn cydweithio i gynhyrchu, datblygu a chyfleu syniadau, a datblygu fel dinasyddion creadigol, effeithiol, annibynnol ac adfyfyriol sy'n gallu gwneud dewisiadau gwybodus o ran prosesau a pherfformiad.</a:t>
            </a:r>
          </a:p>
          <a:p>
            <a:pPr>
              <a:spcBef>
                <a:spcPts val="1500"/>
              </a:spcBef>
            </a:pPr>
            <a:r>
              <a:rPr lang="en-GB" sz="1600" b="1" dirty="0">
                <a:solidFill>
                  <a:srgbClr val="363636"/>
                </a:solidFill>
                <a:latin typeface="Arial" panose="020B0604020202020204" pitchFamily="34" charset="0"/>
                <a:cs typeface="Arial" panose="020B0604020202020204" pitchFamily="34" charset="0"/>
              </a:rPr>
              <a:t>Manifesto Drama </a:t>
            </a:r>
            <a:r>
              <a:rPr lang="en-GB" sz="1600" b="1" dirty="0" err="1">
                <a:solidFill>
                  <a:srgbClr val="363636"/>
                </a:solidFill>
                <a:latin typeface="Arial" panose="020B0604020202020204" pitchFamily="34" charset="0"/>
                <a:cs typeface="Arial" panose="020B0604020202020204" pitchFamily="34" charset="0"/>
              </a:rPr>
              <a:t>Cenedlaethol</a:t>
            </a:r>
            <a:r>
              <a:rPr lang="en-GB" sz="1600" b="1" dirty="0">
                <a:solidFill>
                  <a:srgbClr val="363636"/>
                </a:solidFill>
                <a:latin typeface="Arial" panose="020B0604020202020204" pitchFamily="34" charset="0"/>
                <a:cs typeface="Arial" panose="020B0604020202020204" pitchFamily="34" charset="0"/>
              </a:rPr>
              <a:t> </a:t>
            </a:r>
            <a:r>
              <a:rPr lang="en-GB" sz="1600" b="1" u="sng" dirty="0">
                <a:solidFill>
                  <a:srgbClr val="363636"/>
                </a:solidFill>
                <a:latin typeface="Arial" panose="020B0604020202020204" pitchFamily="34" charset="0"/>
                <a:cs typeface="Arial" panose="020B0604020202020204" pitchFamily="34" charset="0"/>
              </a:rPr>
              <a:t>https://www.nationaldrama.org.uk/</a:t>
            </a:r>
          </a:p>
        </p:txBody>
      </p:sp>
      <p:sp>
        <p:nvSpPr>
          <p:cNvPr id="2" name="Rectangle 1">
            <a:extLst>
              <a:ext uri="{FF2B5EF4-FFF2-40B4-BE49-F238E27FC236}">
                <a16:creationId xmlns:a16="http://schemas.microsoft.com/office/drawing/2014/main" id="{E91E404E-5C20-E036-B70E-AC04995A686F}"/>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Logos">
            <a:extLst>
              <a:ext uri="{FF2B5EF4-FFF2-40B4-BE49-F238E27FC236}">
                <a16:creationId xmlns:a16="http://schemas.microsoft.com/office/drawing/2014/main" id="{BEDF5565-4EDB-625E-3C22-E4D0D8EDB6E7}"/>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a:ext>
            </a:extLst>
          </a:blip>
          <a:srcRect l="46222"/>
          <a:stretch/>
        </p:blipFill>
        <p:spPr>
          <a:xfrm>
            <a:off x="10274300" y="6209688"/>
            <a:ext cx="1611919" cy="472763"/>
          </a:xfrm>
          <a:prstGeom prst="rect">
            <a:avLst/>
          </a:prstGeom>
        </p:spPr>
      </p:pic>
      <p:pic>
        <p:nvPicPr>
          <p:cNvPr id="5" name="Picture 4" descr="A blue letter on a black background&#10;&#10;Description automatically generated">
            <a:extLst>
              <a:ext uri="{FF2B5EF4-FFF2-40B4-BE49-F238E27FC236}">
                <a16:creationId xmlns:a16="http://schemas.microsoft.com/office/drawing/2014/main" id="{19858A85-7E02-F740-EE5E-E92AD4E688A9}"/>
              </a:ext>
            </a:extLst>
          </p:cNvPr>
          <p:cNvPicPr>
            <a:picLocks noChangeAspect="1"/>
          </p:cNvPicPr>
          <p:nvPr/>
        </p:nvPicPr>
        <p:blipFill>
          <a:blip r:embed="rId4"/>
          <a:stretch>
            <a:fillRect/>
          </a:stretch>
        </p:blipFill>
        <p:spPr>
          <a:xfrm>
            <a:off x="8528341" y="6269145"/>
            <a:ext cx="1536883" cy="373628"/>
          </a:xfrm>
          <a:prstGeom prst="rect">
            <a:avLst/>
          </a:prstGeom>
        </p:spPr>
      </p:pic>
      <p:pic>
        <p:nvPicPr>
          <p:cNvPr id="6" name="Logo">
            <a:extLst>
              <a:ext uri="{FF2B5EF4-FFF2-40B4-BE49-F238E27FC236}">
                <a16:creationId xmlns:a16="http://schemas.microsoft.com/office/drawing/2014/main" id="{697B3E89-9150-0112-2CE9-734EFB476BD6}"/>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3056554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1E2ADC-7BA2-D9A3-9354-8B09B3CAA09A}"/>
              </a:ext>
            </a:extLst>
          </p:cNvPr>
          <p:cNvSpPr>
            <a:spLocks noGrp="1"/>
          </p:cNvSpPr>
          <p:nvPr>
            <p:ph type="ctrTitle"/>
          </p:nvPr>
        </p:nvSpPr>
        <p:spPr>
          <a:xfrm>
            <a:off x="1524000" y="-225468"/>
            <a:ext cx="9144000" cy="225468"/>
          </a:xfrm>
        </p:spPr>
        <p:txBody>
          <a:bodyPr anchor="b"/>
          <a:lstStyle/>
          <a:p>
            <a:r>
              <a:rPr lang="en-GB" sz="800" b="0" dirty="0">
                <a:solidFill>
                  <a:schemeClr val="bg1"/>
                </a:solidFill>
              </a:rPr>
              <a:t>Slide 36</a:t>
            </a:r>
          </a:p>
        </p:txBody>
      </p:sp>
      <p:sp>
        <p:nvSpPr>
          <p:cNvPr id="2" name="TextBox 1">
            <a:extLst>
              <a:ext uri="{FF2B5EF4-FFF2-40B4-BE49-F238E27FC236}">
                <a16:creationId xmlns:a16="http://schemas.microsoft.com/office/drawing/2014/main" id="{DBC5A764-3E92-D655-D288-D3B40669288C}"/>
              </a:ext>
            </a:extLst>
          </p:cNvPr>
          <p:cNvSpPr txBox="1"/>
          <p:nvPr/>
        </p:nvSpPr>
        <p:spPr>
          <a:xfrm>
            <a:off x="1364062" y="1571424"/>
            <a:ext cx="9916746" cy="4739339"/>
          </a:xfrm>
          <a:prstGeom prst="rect">
            <a:avLst/>
          </a:prstGeom>
          <a:noFill/>
        </p:spPr>
        <p:txBody>
          <a:bodyPr wrap="square" rtlCol="0">
            <a:noAutofit/>
          </a:bodyPr>
          <a:lstStyle/>
          <a:p>
            <a:pPr>
              <a:spcBef>
                <a:spcPts val="1000"/>
              </a:spcBef>
            </a:pPr>
            <a:r>
              <a:rPr lang="cy-GB" sz="2100" b="1" dirty="0">
                <a:solidFill>
                  <a:srgbClr val="363636"/>
                </a:solidFill>
                <a:latin typeface="Arial" panose="020B0604020202020204" pitchFamily="34" charset="0"/>
                <a:cs typeface="Arial" panose="020B0604020202020204" pitchFamily="34" charset="0"/>
              </a:rPr>
              <a:t>Perfformiwch ddrama i ailadrodd stori mulod arian.</a:t>
            </a:r>
          </a:p>
          <a:p>
            <a:pPr>
              <a:spcBef>
                <a:spcPts val="1000"/>
              </a:spcBef>
            </a:pPr>
            <a:r>
              <a:rPr lang="cy-GB" sz="2100" dirty="0">
                <a:solidFill>
                  <a:srgbClr val="363636"/>
                </a:solidFill>
                <a:latin typeface="Arial" panose="020B0604020202020204" pitchFamily="34" charset="0"/>
                <a:cs typeface="Arial" panose="020B0604020202020204" pitchFamily="34" charset="0"/>
              </a:rPr>
              <a:t>Mae angen i'r ddrama wneud argraff ar y gynulleidfa bod </a:t>
            </a:r>
            <a:r>
              <a:rPr lang="cy-GB" sz="2100" dirty="0" err="1">
                <a:solidFill>
                  <a:srgbClr val="363636"/>
                </a:solidFill>
                <a:latin typeface="Arial" panose="020B0604020202020204" pitchFamily="34" charset="0"/>
                <a:cs typeface="Arial" panose="020B0604020202020204" pitchFamily="34" charset="0"/>
              </a:rPr>
              <a:t>bod</a:t>
            </a:r>
            <a:r>
              <a:rPr lang="cy-GB" sz="2100" dirty="0">
                <a:solidFill>
                  <a:srgbClr val="363636"/>
                </a:solidFill>
                <a:latin typeface="Arial" panose="020B0604020202020204" pitchFamily="34" charset="0"/>
                <a:cs typeface="Arial" panose="020B0604020202020204" pitchFamily="34" charset="0"/>
              </a:rPr>
              <a:t> yn ful arian yn anghyfreithlon.</a:t>
            </a:r>
          </a:p>
          <a:p>
            <a:pPr>
              <a:spcBef>
                <a:spcPts val="1000"/>
              </a:spcBef>
            </a:pPr>
            <a:r>
              <a:rPr lang="cy-GB" sz="2100" dirty="0">
                <a:solidFill>
                  <a:srgbClr val="363636"/>
                </a:solidFill>
                <a:latin typeface="Arial" panose="020B0604020202020204" pitchFamily="34" charset="0"/>
                <a:cs typeface="Arial" panose="020B0604020202020204" pitchFamily="34" charset="0"/>
              </a:rPr>
              <a:t>Gallai’r ddrama gynnwys y cymeriadau canlynol (ond nid oes rhaid, gan y dylech ddilyn eich dychymyg!)</a:t>
            </a:r>
          </a:p>
          <a:p>
            <a:pPr marL="342900" indent="-342900">
              <a:spcBef>
                <a:spcPts val="10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Dioddefwr </a:t>
            </a:r>
            <a:r>
              <a:rPr lang="cy-GB" sz="2100" dirty="0" err="1">
                <a:solidFill>
                  <a:srgbClr val="363636"/>
                </a:solidFill>
                <a:latin typeface="Arial" panose="020B0604020202020204" pitchFamily="34" charset="0"/>
                <a:cs typeface="Arial" panose="020B0604020202020204" pitchFamily="34" charset="0"/>
              </a:rPr>
              <a:t>sgam</a:t>
            </a:r>
            <a:r>
              <a:rPr lang="cy-GB" sz="2100" dirty="0">
                <a:solidFill>
                  <a:srgbClr val="363636"/>
                </a:solidFill>
                <a:latin typeface="Arial" panose="020B0604020202020204" pitchFamily="34" charset="0"/>
                <a:cs typeface="Arial" panose="020B0604020202020204" pitchFamily="34" charset="0"/>
              </a:rPr>
              <a:t> (fel nain Josh)</a:t>
            </a:r>
          </a:p>
          <a:p>
            <a:pPr marL="342900" indent="-342900">
              <a:spcBef>
                <a:spcPts val="7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Targed mul arian</a:t>
            </a:r>
          </a:p>
          <a:p>
            <a:pPr marL="342900" indent="-342900">
              <a:spcBef>
                <a:spcPts val="7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Twyllwr</a:t>
            </a:r>
          </a:p>
          <a:p>
            <a:pPr marL="342900" indent="-342900">
              <a:spcBef>
                <a:spcPts val="700"/>
              </a:spcBef>
              <a:buFont typeface="Arial" panose="020B0604020202020204" pitchFamily="34" charset="0"/>
              <a:buChar char="•"/>
            </a:pPr>
            <a:r>
              <a:rPr lang="cy-GB" sz="2100" dirty="0">
                <a:solidFill>
                  <a:srgbClr val="363636"/>
                </a:solidFill>
                <a:latin typeface="Arial" panose="020B0604020202020204" pitchFamily="34" charset="0"/>
                <a:cs typeface="Arial" panose="020B0604020202020204" pitchFamily="34" charset="0"/>
              </a:rPr>
              <a:t>Ymchwilydd twyll banc</a:t>
            </a:r>
          </a:p>
          <a:p>
            <a:pPr>
              <a:spcBef>
                <a:spcPts val="1500"/>
              </a:spcBef>
            </a:pPr>
            <a:r>
              <a:rPr lang="cy-GB" sz="2100" dirty="0">
                <a:solidFill>
                  <a:srgbClr val="363636"/>
                </a:solidFill>
                <a:latin typeface="Arial" panose="020B0604020202020204" pitchFamily="34" charset="0"/>
                <a:cs typeface="Arial" panose="020B0604020202020204" pitchFamily="34" charset="0"/>
              </a:rPr>
              <a:t>Paratowch berfformiad o tua 5 munud.</a:t>
            </a:r>
          </a:p>
          <a:p>
            <a:pPr>
              <a:spcBef>
                <a:spcPts val="1000"/>
              </a:spcBef>
            </a:pPr>
            <a:endParaRPr lang="en-GB" sz="2100" dirty="0">
              <a:solidFill>
                <a:srgbClr val="363636"/>
              </a:solidFill>
              <a:latin typeface="Arial" panose="020B060402020202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A6E2B648-7A0E-F243-9F2C-1115C4E72403}"/>
              </a:ext>
            </a:extLst>
          </p:cNvPr>
          <p:cNvSpPr txBox="1"/>
          <p:nvPr/>
        </p:nvSpPr>
        <p:spPr>
          <a:xfrm>
            <a:off x="0" y="717910"/>
            <a:ext cx="12192000" cy="553998"/>
          </a:xfrm>
          <a:prstGeom prst="rect">
            <a:avLst/>
          </a:prstGeom>
          <a:noFill/>
        </p:spPr>
        <p:txBody>
          <a:bodyPr wrap="square" rtlCol="0">
            <a:spAutoFit/>
          </a:bodyPr>
          <a:lstStyle/>
          <a:p>
            <a:pPr algn="ctr"/>
            <a:r>
              <a:rPr lang="cy-GB" sz="3000" b="1" dirty="0">
                <a:solidFill>
                  <a:srgbClr val="363636"/>
                </a:solidFill>
                <a:latin typeface="Arial" panose="020B0604020202020204" pitchFamily="34" charset="0"/>
                <a:cs typeface="Arial" panose="020B0604020202020204" pitchFamily="34" charset="0"/>
              </a:rPr>
              <a:t>Gweithgaredd</a:t>
            </a:r>
            <a:r>
              <a:rPr lang="en-GB" sz="3000" b="1" dirty="0">
                <a:solidFill>
                  <a:srgbClr val="363636"/>
                </a:solidFill>
                <a:latin typeface="Arial" panose="020B0604020202020204" pitchFamily="34" charset="0"/>
                <a:cs typeface="Arial" panose="020B0604020202020204" pitchFamily="34" charset="0"/>
              </a:rPr>
              <a:t> </a:t>
            </a:r>
            <a:endParaRPr lang="en-GB" sz="3000" dirty="0">
              <a:solidFill>
                <a:srgbClr val="36363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778671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AC3CD-E380-33BA-84BD-EB747701CDE7}"/>
              </a:ext>
            </a:extLst>
          </p:cNvPr>
          <p:cNvSpPr>
            <a:spLocks noGrp="1"/>
          </p:cNvSpPr>
          <p:nvPr>
            <p:ph type="ctrTitle"/>
          </p:nvPr>
        </p:nvSpPr>
        <p:spPr>
          <a:xfrm>
            <a:off x="1524000" y="-2387600"/>
            <a:ext cx="9144000" cy="2387600"/>
          </a:xfrm>
        </p:spPr>
        <p:txBody>
          <a:bodyPr anchor="b"/>
          <a:lstStyle/>
          <a:p>
            <a:r>
              <a:rPr lang="en-GB" sz="800" dirty="0">
                <a:solidFill>
                  <a:schemeClr val="bg1"/>
                </a:solidFill>
              </a:rPr>
              <a:t>Slide 37</a:t>
            </a:r>
          </a:p>
        </p:txBody>
      </p:sp>
      <p:sp>
        <p:nvSpPr>
          <p:cNvPr id="7" name="Title 1">
            <a:extLst>
              <a:ext uri="{FF2B5EF4-FFF2-40B4-BE49-F238E27FC236}">
                <a16:creationId xmlns:a16="http://schemas.microsoft.com/office/drawing/2014/main" id="{89614394-C193-DD43-ACAA-8BE4B5134D80}"/>
              </a:ext>
            </a:extLst>
          </p:cNvPr>
          <p:cNvSpPr txBox="1">
            <a:spLocks/>
          </p:cNvSpPr>
          <p:nvPr/>
        </p:nvSpPr>
        <p:spPr>
          <a:xfrm>
            <a:off x="0" y="1267774"/>
            <a:ext cx="12192000" cy="12060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defRPr/>
            </a:pPr>
            <a:r>
              <a:rPr lang="cy-GB" sz="3000" b="1" dirty="0">
                <a:solidFill>
                  <a:srgbClr val="363636"/>
                </a:solidFill>
                <a:latin typeface="Arial Black" panose="020B0604020202020204" pitchFamily="34" charset="0"/>
                <a:cs typeface="Arial Black" panose="020B0604020202020204" pitchFamily="34" charset="0"/>
              </a:rPr>
              <a:t>Peidiwch â chael eich twyllo gan</a:t>
            </a:r>
            <a:br>
              <a:rPr lang="cy-GB" sz="3000" b="1" dirty="0">
                <a:solidFill>
                  <a:srgbClr val="363636"/>
                </a:solidFill>
                <a:latin typeface="Arial Black" panose="020B0604020202020204" pitchFamily="34" charset="0"/>
                <a:cs typeface="Arial Black" panose="020B0604020202020204" pitchFamily="34" charset="0"/>
              </a:rPr>
            </a:br>
            <a:r>
              <a:rPr lang="cy-GB" sz="3000" b="1" dirty="0">
                <a:solidFill>
                  <a:srgbClr val="363636"/>
                </a:solidFill>
                <a:latin typeface="Arial Black" panose="020B0604020202020204" pitchFamily="34" charset="0"/>
                <a:cs typeface="Arial Black" panose="020B0604020202020204" pitchFamily="34" charset="0"/>
              </a:rPr>
              <a:t>gynigion o arian parod cyflym.</a:t>
            </a:r>
            <a:br>
              <a:rPr lang="cy-GB" sz="3000" b="1" dirty="0">
                <a:solidFill>
                  <a:srgbClr val="363636"/>
                </a:solidFill>
                <a:latin typeface="Arial Black" panose="020B0604020202020204" pitchFamily="34" charset="0"/>
                <a:cs typeface="Arial Black" panose="020B0604020202020204" pitchFamily="34" charset="0"/>
              </a:rPr>
            </a:br>
            <a:r>
              <a:rPr lang="cy-GB" sz="3000" b="1" dirty="0">
                <a:solidFill>
                  <a:srgbClr val="363636"/>
                </a:solidFill>
                <a:latin typeface="Arial Black" panose="020B0604020202020204" pitchFamily="34" charset="0"/>
                <a:cs typeface="Arial Black" panose="020B0604020202020204" pitchFamily="34" charset="0"/>
              </a:rPr>
              <a:t>Gallech fod yn peryglu eich hun a’ch teulu.</a:t>
            </a:r>
          </a:p>
        </p:txBody>
      </p:sp>
      <p:sp>
        <p:nvSpPr>
          <p:cNvPr id="8" name="Title 1">
            <a:extLst>
              <a:ext uri="{FF2B5EF4-FFF2-40B4-BE49-F238E27FC236}">
                <a16:creationId xmlns:a16="http://schemas.microsoft.com/office/drawing/2014/main" id="{78391866-4A83-204C-81CA-44672AC28CC3}"/>
              </a:ext>
              <a:ext uri="{C183D7F6-B498-43B3-948B-1728B52AA6E4}">
                <adec:decorative xmlns:adec="http://schemas.microsoft.com/office/drawing/2017/decorative" val="0"/>
              </a:ext>
            </a:extLst>
          </p:cNvPr>
          <p:cNvSpPr txBox="1">
            <a:spLocks/>
          </p:cNvSpPr>
          <p:nvPr/>
        </p:nvSpPr>
        <p:spPr>
          <a:xfrm>
            <a:off x="0" y="3053609"/>
            <a:ext cx="12192000" cy="120603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1" forceAA="0" compatLnSpc="1">
            <a:prstTxWarp prst="textNoShape">
              <a:avLst/>
            </a:prstTxWarp>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500" b="1" i="0" u="none" strike="noStrike" kern="1200" cap="none" spc="0" normalizeH="0" baseline="0" noProof="0" dirty="0">
                <a:ln>
                  <a:noFill/>
                </a:ln>
                <a:solidFill>
                  <a:srgbClr val="363636"/>
                </a:solidFill>
                <a:effectLst/>
                <a:uLnTx/>
                <a:uFillTx/>
                <a:latin typeface="Arial Black" panose="020B0604020202020204" pitchFamily="34" charset="0"/>
                <a:ea typeface="+mj-ea"/>
                <a:cs typeface="Arial Black" panose="020B0604020202020204" pitchFamily="34" charset="0"/>
              </a:rPr>
              <a:t>Peidiwch â bod </a:t>
            </a:r>
            <a:r>
              <a:rPr kumimoji="0" lang="en-US" sz="5500" b="1" i="0" u="none" strike="noStrike" kern="1200" cap="none" spc="0" normalizeH="0" baseline="0" noProof="0" dirty="0" err="1">
                <a:ln>
                  <a:noFill/>
                </a:ln>
                <a:solidFill>
                  <a:srgbClr val="363636"/>
                </a:solidFill>
                <a:effectLst/>
                <a:uLnTx/>
                <a:uFillTx/>
                <a:latin typeface="Arial Black" panose="020B0604020202020204" pitchFamily="34" charset="0"/>
                <a:ea typeface="+mj-ea"/>
                <a:cs typeface="Arial Black" panose="020B0604020202020204" pitchFamily="34" charset="0"/>
              </a:rPr>
              <a:t>yn</a:t>
            </a:r>
            <a:r>
              <a:rPr kumimoji="0" lang="en-US" sz="5500" b="1" i="0" u="none" strike="noStrike" kern="1200" cap="none" spc="0" normalizeH="0" baseline="0" noProof="0" dirty="0">
                <a:ln>
                  <a:noFill/>
                </a:ln>
                <a:solidFill>
                  <a:srgbClr val="363636"/>
                </a:solidFill>
                <a:effectLst/>
                <a:uLnTx/>
                <a:uFillTx/>
                <a:latin typeface="Arial Black" panose="020B0604020202020204" pitchFamily="34" charset="0"/>
                <a:ea typeface="+mj-ea"/>
                <a:cs typeface="Arial Black" panose="020B0604020202020204" pitchFamily="34" charset="0"/>
              </a:rPr>
              <a:t> Ful Arian</a:t>
            </a:r>
          </a:p>
        </p:txBody>
      </p:sp>
      <p:sp>
        <p:nvSpPr>
          <p:cNvPr id="13" name="TextBox 12">
            <a:extLst>
              <a:ext uri="{FF2B5EF4-FFF2-40B4-BE49-F238E27FC236}">
                <a16:creationId xmlns:a16="http://schemas.microsoft.com/office/drawing/2014/main" id="{77DE2949-7D42-ED49-8550-55BA111C686B}"/>
              </a:ext>
            </a:extLst>
          </p:cNvPr>
          <p:cNvSpPr txBox="1"/>
          <p:nvPr/>
        </p:nvSpPr>
        <p:spPr>
          <a:xfrm>
            <a:off x="0" y="4625498"/>
            <a:ext cx="12192000" cy="830997"/>
          </a:xfrm>
          <a:prstGeom prst="rect">
            <a:avLst/>
          </a:prstGeom>
          <a:noFill/>
        </p:spPr>
        <p:txBody>
          <a:bodyPr wrap="square" rtlCol="0">
            <a:spAutoFit/>
          </a:bodyPr>
          <a:lstStyle/>
          <a:p>
            <a:pPr algn="ct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I gael rhagor o wybodaeth ewch i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moneymules.co.uk. </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Os ydych yn poeni bod rhywun</a:t>
            </a:r>
            <a:b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b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wedi dod atoch yn cynnig arian cyflym a hawdd i chi, siaradwch ag athro neu gallwch</a:t>
            </a:r>
            <a:b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b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ffonio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Crimestoppers</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 yn ddienw ar </a:t>
            </a:r>
            <a:r>
              <a:rPr lang="cy-GB" sz="1600" b="1"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0800 555 111</a:t>
            </a:r>
            <a:r>
              <a:rPr lang="cy-GB" sz="1600" kern="0" dirty="0">
                <a:solidFill>
                  <a:srgbClr val="363636"/>
                </a:solidFill>
                <a:effectLst/>
                <a:latin typeface="Arial" panose="020B0604020202020204" pitchFamily="34" charset="0"/>
                <a:ea typeface="Calibri" panose="020F0502020204030204" pitchFamily="34" charset="0"/>
                <a:cs typeface="Arial" panose="020B0604020202020204" pitchFamily="34" charset="0"/>
              </a:rPr>
              <a:t>.</a:t>
            </a:r>
            <a:endParaRPr lang="cy-GB" sz="1600" dirty="0">
              <a:solidFill>
                <a:srgbClr val="363636"/>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BDD19D73-A48F-2081-886A-737DAF2ECB9C}"/>
              </a:ext>
            </a:extLst>
          </p:cNvPr>
          <p:cNvSpPr/>
          <p:nvPr/>
        </p:nvSpPr>
        <p:spPr>
          <a:xfrm>
            <a:off x="0" y="6116340"/>
            <a:ext cx="12192000" cy="7416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blue letter on a black background&#10;&#10;Description automatically generated">
            <a:extLst>
              <a:ext uri="{FF2B5EF4-FFF2-40B4-BE49-F238E27FC236}">
                <a16:creationId xmlns:a16="http://schemas.microsoft.com/office/drawing/2014/main" id="{6AB4A66C-607B-04D9-72B1-36367C82477F}"/>
              </a:ext>
            </a:extLst>
          </p:cNvPr>
          <p:cNvPicPr>
            <a:picLocks noChangeAspect="1"/>
          </p:cNvPicPr>
          <p:nvPr/>
        </p:nvPicPr>
        <p:blipFill>
          <a:blip r:embed="rId3"/>
          <a:stretch>
            <a:fillRect/>
          </a:stretch>
        </p:blipFill>
        <p:spPr>
          <a:xfrm>
            <a:off x="8528341" y="6269145"/>
            <a:ext cx="1536883" cy="373628"/>
          </a:xfrm>
          <a:prstGeom prst="rect">
            <a:avLst/>
          </a:prstGeom>
        </p:spPr>
      </p:pic>
      <p:pic>
        <p:nvPicPr>
          <p:cNvPr id="5" name="Picture 4">
            <a:extLst>
              <a:ext uri="{FF2B5EF4-FFF2-40B4-BE49-F238E27FC236}">
                <a16:creationId xmlns:a16="http://schemas.microsoft.com/office/drawing/2014/main" id="{E4A753D5-7995-A167-3036-5243FFC143D0}"/>
              </a:ext>
              <a:ext uri="{C183D7F6-B498-43B3-948B-1728B52AA6E4}">
                <adec:decorative xmlns:adec="http://schemas.microsoft.com/office/drawing/2017/decorative" val="1"/>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0454802" y="6190975"/>
            <a:ext cx="749491" cy="492076"/>
          </a:xfrm>
          <a:prstGeom prst="rect">
            <a:avLst/>
          </a:prstGeom>
        </p:spPr>
      </p:pic>
      <p:pic>
        <p:nvPicPr>
          <p:cNvPr id="6" name="Logo">
            <a:extLst>
              <a:ext uri="{FF2B5EF4-FFF2-40B4-BE49-F238E27FC236}">
                <a16:creationId xmlns:a16="http://schemas.microsoft.com/office/drawing/2014/main" id="{26FE5058-CB37-4D53-5971-4E80CAAEDF58}"/>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305781" y="6237802"/>
            <a:ext cx="2526662" cy="501930"/>
          </a:xfrm>
          <a:prstGeom prst="rect">
            <a:avLst/>
          </a:prstGeom>
        </p:spPr>
      </p:pic>
    </p:spTree>
    <p:extLst>
      <p:ext uri="{BB962C8B-B14F-4D97-AF65-F5344CB8AC3E}">
        <p14:creationId xmlns:p14="http://schemas.microsoft.com/office/powerpoint/2010/main" val="574647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cam image">
            <a:extLst>
              <a:ext uri="{FF2B5EF4-FFF2-40B4-BE49-F238E27FC236}">
                <a16:creationId xmlns:a16="http://schemas.microsoft.com/office/drawing/2014/main" id="{73393857-3212-F145-9B97-A20DC27DAA9D}"/>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04084" y="1123419"/>
            <a:ext cx="4608512" cy="4608512"/>
          </a:xfrm>
          <a:prstGeom prst="rect">
            <a:avLst/>
          </a:prstGeom>
        </p:spPr>
      </p:pic>
      <p:sp>
        <p:nvSpPr>
          <p:cNvPr id="8" name="TextBox 7">
            <a:extLst>
              <a:ext uri="{FF2B5EF4-FFF2-40B4-BE49-F238E27FC236}">
                <a16:creationId xmlns:a16="http://schemas.microsoft.com/office/drawing/2014/main" id="{9A826287-A645-A34C-BFCD-852993478EAE}"/>
              </a:ext>
            </a:extLst>
          </p:cNvPr>
          <p:cNvSpPr txBox="1"/>
          <p:nvPr/>
        </p:nvSpPr>
        <p:spPr>
          <a:xfrm>
            <a:off x="1349431" y="1833691"/>
            <a:ext cx="4144589" cy="3190617"/>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bywyd yn anodd i Josh ar hyn o bryd.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ei nain wedi colli llawer o arian mewn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sgam</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ac mae ei dad yn datrys hynny.</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Mae’r cyfan yn dipyn o straen, yn enwedig gyda’r argyfwng costau byw.</a:t>
            </a:r>
          </a:p>
        </p:txBody>
      </p:sp>
      <p:sp>
        <p:nvSpPr>
          <p:cNvPr id="2" name="Title 1">
            <a:extLst>
              <a:ext uri="{FF2B5EF4-FFF2-40B4-BE49-F238E27FC236}">
                <a16:creationId xmlns:a16="http://schemas.microsoft.com/office/drawing/2014/main" id="{66E87D65-82CC-F402-8C7B-1B51D9B0D5BA}"/>
              </a:ext>
            </a:extLst>
          </p:cNvPr>
          <p:cNvSpPr>
            <a:spLocks noGrp="1"/>
          </p:cNvSpPr>
          <p:nvPr>
            <p:ph type="ctrTitle"/>
          </p:nvPr>
        </p:nvSpPr>
        <p:spPr>
          <a:xfrm>
            <a:off x="1524000" y="-250522"/>
            <a:ext cx="9144000" cy="250521"/>
          </a:xfrm>
        </p:spPr>
        <p:txBody>
          <a:bodyPr anchor="b"/>
          <a:lstStyle/>
          <a:p>
            <a:r>
              <a:rPr lang="en-GB" sz="800" b="0" dirty="0">
                <a:solidFill>
                  <a:schemeClr val="bg1"/>
                </a:solidFill>
              </a:rPr>
              <a:t>Slide 4</a:t>
            </a:r>
          </a:p>
        </p:txBody>
      </p:sp>
    </p:spTree>
    <p:extLst>
      <p:ext uri="{BB962C8B-B14F-4D97-AF65-F5344CB8AC3E}">
        <p14:creationId xmlns:p14="http://schemas.microsoft.com/office/powerpoint/2010/main" val="4263723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Callout 3">
            <a:extLst>
              <a:ext uri="{FF2B5EF4-FFF2-40B4-BE49-F238E27FC236}">
                <a16:creationId xmlns:a16="http://schemas.microsoft.com/office/drawing/2014/main" id="{BAD66949-31C8-5544-A382-275877049EAE}"/>
              </a:ext>
              <a:ext uri="{C183D7F6-B498-43B3-948B-1728B52AA6E4}">
                <adec:decorative xmlns:adec="http://schemas.microsoft.com/office/drawing/2017/decorative" val="1"/>
              </a:ext>
            </a:extLst>
          </p:cNvPr>
          <p:cNvSpPr/>
          <p:nvPr/>
        </p:nvSpPr>
        <p:spPr>
          <a:xfrm>
            <a:off x="1260729" y="992904"/>
            <a:ext cx="4202811" cy="2906162"/>
          </a:xfrm>
          <a:prstGeom prst="cloudCallout">
            <a:avLst>
              <a:gd name="adj1" fmla="val -33194"/>
              <a:gd name="adj2" fmla="val 80214"/>
            </a:avLst>
          </a:prstGeom>
          <a:solidFill>
            <a:schemeClr val="bg1"/>
          </a:solidFill>
          <a:ln w="5715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loud Callout 6">
            <a:extLst>
              <a:ext uri="{FF2B5EF4-FFF2-40B4-BE49-F238E27FC236}">
                <a16:creationId xmlns:a16="http://schemas.microsoft.com/office/drawing/2014/main" id="{2C9D48F6-43C3-0F40-96DA-AA098B4781F2}"/>
              </a:ext>
              <a:ext uri="{C183D7F6-B498-43B3-948B-1728B52AA6E4}">
                <adec:decorative xmlns:adec="http://schemas.microsoft.com/office/drawing/2017/decorative" val="1"/>
              </a:ext>
            </a:extLst>
          </p:cNvPr>
          <p:cNvSpPr/>
          <p:nvPr/>
        </p:nvSpPr>
        <p:spPr>
          <a:xfrm>
            <a:off x="5279285" y="1473829"/>
            <a:ext cx="5236315" cy="4065006"/>
          </a:xfrm>
          <a:prstGeom prst="cloudCallout">
            <a:avLst>
              <a:gd name="adj1" fmla="val -65005"/>
              <a:gd name="adj2" fmla="val 59357"/>
            </a:avLst>
          </a:prstGeom>
          <a:solidFill>
            <a:schemeClr val="bg1"/>
          </a:solidFill>
          <a:ln w="57150">
            <a:solidFill>
              <a:srgbClr val="363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E7CF0E3-4333-56BC-503F-48CC886C52FB}"/>
              </a:ext>
            </a:extLst>
          </p:cNvPr>
          <p:cNvSpPr>
            <a:spLocks noGrp="1"/>
          </p:cNvSpPr>
          <p:nvPr>
            <p:ph type="ctrTitle"/>
          </p:nvPr>
        </p:nvSpPr>
        <p:spPr>
          <a:xfrm>
            <a:off x="1524000" y="-183340"/>
            <a:ext cx="9144000" cy="183340"/>
          </a:xfrm>
        </p:spPr>
        <p:txBody>
          <a:bodyPr anchor="b"/>
          <a:lstStyle/>
          <a:p>
            <a:r>
              <a:rPr lang="en-GB" sz="800" b="0" dirty="0">
                <a:solidFill>
                  <a:schemeClr val="bg1"/>
                </a:solidFill>
              </a:rPr>
              <a:t>Slide 5</a:t>
            </a:r>
          </a:p>
        </p:txBody>
      </p:sp>
      <p:sp>
        <p:nvSpPr>
          <p:cNvPr id="9" name="TextBox 8">
            <a:extLst>
              <a:ext uri="{FF2B5EF4-FFF2-40B4-BE49-F238E27FC236}">
                <a16:creationId xmlns:a16="http://schemas.microsoft.com/office/drawing/2014/main" id="{A983DFF2-CFFC-F444-83F2-B6B99D6BF826}"/>
              </a:ext>
            </a:extLst>
          </p:cNvPr>
          <p:cNvSpPr txBox="1"/>
          <p:nvPr/>
        </p:nvSpPr>
        <p:spPr>
          <a:xfrm>
            <a:off x="1536947" y="1901994"/>
            <a:ext cx="3701116" cy="1764586"/>
          </a:xfrm>
          <a:prstGeom prst="rect">
            <a:avLst/>
          </a:prstGeom>
          <a:noFill/>
        </p:spPr>
        <p:txBody>
          <a:bodyPr wrap="square">
            <a:spAutoFit/>
          </a:bodyPr>
          <a:lstStyle/>
          <a:p>
            <a:pPr algn="ctr">
              <a:spcBef>
                <a:spcPts val="2000"/>
              </a:spcBef>
            </a:pPr>
            <a:r>
              <a:rPr lang="cy-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Gyda'r holl</a:t>
            </a:r>
            <a:br>
              <a:rPr lang="cy-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arian ‘na, gallai</a:t>
            </a:r>
            <a:br>
              <a:rPr lang="cy-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Josh helpu.</a:t>
            </a:r>
          </a:p>
          <a:p>
            <a:pPr algn="ctr">
              <a:spcBef>
                <a:spcPts val="2000"/>
              </a:spcBef>
            </a:pPr>
            <a:endParaRPr lang="en-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9A826287-A645-A34C-BFCD-852993478EAE}"/>
              </a:ext>
            </a:extLst>
          </p:cNvPr>
          <p:cNvSpPr txBox="1"/>
          <p:nvPr/>
        </p:nvSpPr>
        <p:spPr>
          <a:xfrm>
            <a:off x="5289656" y="2369344"/>
            <a:ext cx="4541520" cy="2246769"/>
          </a:xfrm>
          <a:prstGeom prst="rect">
            <a:avLst/>
          </a:prstGeom>
          <a:noFill/>
        </p:spPr>
        <p:txBody>
          <a:bodyPr wrap="square">
            <a:spAutoFit/>
          </a:bodyPr>
          <a:lstStyle/>
          <a:p>
            <a:pPr algn="ctr">
              <a:spcBef>
                <a:spcPts val="2000"/>
              </a:spcBef>
            </a:pP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Ac fe allai hefyd brynu</a:t>
            </a:r>
            <a:b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llwyth o bethau cŵl,</a:t>
            </a:r>
            <a:b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fel consol gemau ac</a:t>
            </a:r>
            <a:b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esgidiau ymarfer</a:t>
            </a:r>
            <a:b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corff newydd, a</a:t>
            </a:r>
            <a:b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gwneud argraff</a:t>
            </a:r>
            <a:b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fawr ar ei ffrindiau</a:t>
            </a:r>
            <a:r>
              <a:rPr lang="en-GB" sz="20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t>
            </a:r>
          </a:p>
        </p:txBody>
      </p:sp>
      <p:pic>
        <p:nvPicPr>
          <p:cNvPr id="3" name="Trainers">
            <a:extLst>
              <a:ext uri="{FF2B5EF4-FFF2-40B4-BE49-F238E27FC236}">
                <a16:creationId xmlns:a16="http://schemas.microsoft.com/office/drawing/2014/main" id="{7280BD79-92F1-CF4B-B67A-5C070846D259}"/>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491" t="-196"/>
          <a:stretch/>
        </p:blipFill>
        <p:spPr>
          <a:xfrm>
            <a:off x="8563823" y="3508024"/>
            <a:ext cx="2807060" cy="2452696"/>
          </a:xfrm>
          <a:prstGeom prst="rect">
            <a:avLst/>
          </a:prstGeom>
        </p:spPr>
      </p:pic>
      <p:pic>
        <p:nvPicPr>
          <p:cNvPr id="10" name="Game console">
            <a:extLst>
              <a:ext uri="{FF2B5EF4-FFF2-40B4-BE49-F238E27FC236}">
                <a16:creationId xmlns:a16="http://schemas.microsoft.com/office/drawing/2014/main" id="{67666001-BE2F-F04A-A87E-31E061DB329C}"/>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670503" y="660429"/>
            <a:ext cx="2321347" cy="1839396"/>
          </a:xfrm>
          <a:prstGeom prst="rect">
            <a:avLst/>
          </a:prstGeom>
        </p:spPr>
      </p:pic>
    </p:spTree>
    <p:extLst>
      <p:ext uri="{BB962C8B-B14F-4D97-AF65-F5344CB8AC3E}">
        <p14:creationId xmlns:p14="http://schemas.microsoft.com/office/powerpoint/2010/main" val="12761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500"/>
                                  </p:stCondLst>
                                  <p:childTnLst>
                                    <p:set>
                                      <p:cBhvr>
                                        <p:cTn id="11" dur="1" fill="hold">
                                          <p:stCondLst>
                                            <p:cond delay="0"/>
                                          </p:stCondLst>
                                        </p:cTn>
                                        <p:tgtEl>
                                          <p:spTgt spid="10"/>
                                        </p:tgtEl>
                                        <p:attrNameLst>
                                          <p:attrName>style.visibility</p:attrName>
                                        </p:attrNameLst>
                                      </p:cBhvr>
                                      <p:to>
                                        <p:strVal val="visible"/>
                                      </p:to>
                                    </p:set>
                                  </p:childTnLst>
                                </p:cTn>
                              </p:par>
                            </p:childTnLst>
                          </p:cTn>
                        </p:par>
                        <p:par>
                          <p:cTn id="12" fill="hold">
                            <p:stCondLst>
                              <p:cond delay="500"/>
                            </p:stCondLst>
                            <p:childTnLst>
                              <p:par>
                                <p:cTn id="13" presetID="1" presetClass="entr" presetSubtype="0" fill="hold" nodeType="afterEffect">
                                  <p:stCondLst>
                                    <p:cond delay="50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A826287-A645-A34C-BFCD-852993478EAE}"/>
              </a:ext>
            </a:extLst>
          </p:cNvPr>
          <p:cNvSpPr txBox="1"/>
          <p:nvPr/>
        </p:nvSpPr>
        <p:spPr>
          <a:xfrm>
            <a:off x="1364312" y="1068547"/>
            <a:ext cx="4608512" cy="4739759"/>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yn cysylltu â’r person anfonodd y neges ato gyda’r cynnig swydd – y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Mae'n rhaid iddo roi ei gyfeiriad</a:t>
            </a:r>
            <a:b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b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a'i fanylion banc.</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Mae'r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yn dweud bod angen rhain arno fel y gall wirio bod Josh yn addas ar gyfer y swydd.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yn meddwl - hawdd! Cyn bo hir bydd e mor cŵl! A gall helpu ei deulu.</a:t>
            </a:r>
            <a:endParaRPr lang="cy-GB" sz="2200" b="1" dirty="0">
              <a:solidFill>
                <a:srgbClr val="363636"/>
              </a:solidFill>
              <a:latin typeface="Arial" panose="020B060402020202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6E45CFAA-BFCE-ECEB-AA2E-32AFD2140197}"/>
              </a:ext>
            </a:extLst>
          </p:cNvPr>
          <p:cNvSpPr>
            <a:spLocks noGrp="1"/>
          </p:cNvSpPr>
          <p:nvPr>
            <p:ph type="ctrTitle"/>
          </p:nvPr>
        </p:nvSpPr>
        <p:spPr>
          <a:xfrm>
            <a:off x="1524000" y="-200416"/>
            <a:ext cx="9144000" cy="200416"/>
          </a:xfrm>
        </p:spPr>
        <p:txBody>
          <a:bodyPr anchor="b"/>
          <a:lstStyle/>
          <a:p>
            <a:r>
              <a:rPr lang="en-GB" sz="800" b="0" dirty="0">
                <a:solidFill>
                  <a:schemeClr val="bg1"/>
                </a:solidFill>
              </a:rPr>
              <a:t>Slide 6</a:t>
            </a:r>
          </a:p>
        </p:txBody>
      </p:sp>
      <p:pic>
        <p:nvPicPr>
          <p:cNvPr id="5" name="Bank statement">
            <a:extLst>
              <a:ext uri="{FF2B5EF4-FFF2-40B4-BE49-F238E27FC236}">
                <a16:creationId xmlns:a16="http://schemas.microsoft.com/office/drawing/2014/main" id="{5A2C3179-906D-1442-BA16-EE7784D5EBBA}"/>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99425" y="1125538"/>
            <a:ext cx="4608512" cy="4608512"/>
          </a:xfrm>
          <a:prstGeom prst="rect">
            <a:avLst/>
          </a:prstGeom>
        </p:spPr>
      </p:pic>
    </p:spTree>
    <p:extLst>
      <p:ext uri="{BB962C8B-B14F-4D97-AF65-F5344CB8AC3E}">
        <p14:creationId xmlns:p14="http://schemas.microsoft.com/office/powerpoint/2010/main" val="2744251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A826287-A645-A34C-BFCD-852993478EAE}"/>
              </a:ext>
            </a:extLst>
          </p:cNvPr>
          <p:cNvSpPr txBox="1"/>
          <p:nvPr/>
        </p:nvSpPr>
        <p:spPr>
          <a:xfrm>
            <a:off x="1373494" y="1530271"/>
            <a:ext cx="5234696" cy="4349909"/>
          </a:xfrm>
          <a:prstGeom prst="rect">
            <a:avLst/>
          </a:prstGeom>
          <a:noFill/>
        </p:spPr>
        <p:txBody>
          <a:bodyPr wrap="square">
            <a:sp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Pa gwestiynau ydych chi'n meddwl y dylai Josh eu gofyn i'r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Pa waith mae'r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yn ei wneud?</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 ddylai Josh ofyn am ragor o fanylion i ddilysu'r cwmni?</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 ddylai Josh roi manylion personol, sensitif i rywun mae'n gwybod cyn lleied amdano?</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Beth am i ni gael pleidlais a ddylai Josh roi ei gyfeiriad a manylion banc.</a:t>
            </a:r>
          </a:p>
        </p:txBody>
      </p:sp>
      <p:sp>
        <p:nvSpPr>
          <p:cNvPr id="3" name="Title 2">
            <a:extLst>
              <a:ext uri="{FF2B5EF4-FFF2-40B4-BE49-F238E27FC236}">
                <a16:creationId xmlns:a16="http://schemas.microsoft.com/office/drawing/2014/main" id="{5B9749ED-F4E8-90A7-FCF7-4789CF4B3F8B}"/>
              </a:ext>
            </a:extLst>
          </p:cNvPr>
          <p:cNvSpPr txBox="1">
            <a:spLocks noGrp="1"/>
          </p:cNvSpPr>
          <p:nvPr>
            <p:ph type="title" idx="4294967295"/>
          </p:nvPr>
        </p:nvSpPr>
        <p:spPr>
          <a:xfrm>
            <a:off x="0" y="709054"/>
            <a:ext cx="12191999"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000" b="1" i="0" u="none" strike="noStrike" kern="1200" cap="none" spc="0" normalizeH="0" baseline="0" noProof="0" dirty="0" err="1">
                <a:ln>
                  <a:noFill/>
                </a:ln>
                <a:solidFill>
                  <a:srgbClr val="363636"/>
                </a:solidFill>
                <a:effectLst/>
                <a:uLnTx/>
                <a:uFillTx/>
                <a:latin typeface="Arial" panose="020B0604020202020204" pitchFamily="34" charset="0"/>
                <a:ea typeface="+mn-ea"/>
                <a:cs typeface="Arial" panose="020B0604020202020204" pitchFamily="34" charset="0"/>
              </a:rPr>
              <a:t>Trafodaeth</a:t>
            </a:r>
            <a:r>
              <a:rPr kumimoji="0" lang="en-GB" sz="3000" b="1" i="0" u="none" strike="noStrike" kern="1200" cap="none" spc="0" normalizeH="0" baseline="0" noProof="0" dirty="0">
                <a:ln>
                  <a:noFill/>
                </a:ln>
                <a:solidFill>
                  <a:srgbClr val="363636"/>
                </a:solidFill>
                <a:effectLst/>
                <a:uLnTx/>
                <a:uFillTx/>
                <a:latin typeface="Arial" panose="020B0604020202020204" pitchFamily="34" charset="0"/>
                <a:ea typeface="+mn-ea"/>
                <a:cs typeface="Arial" panose="020B0604020202020204" pitchFamily="34" charset="0"/>
              </a:rPr>
              <a:t> </a:t>
            </a:r>
          </a:p>
        </p:txBody>
      </p:sp>
      <p:pic>
        <p:nvPicPr>
          <p:cNvPr id="7" name="Question mark">
            <a:extLst>
              <a:ext uri="{FF2B5EF4-FFF2-40B4-BE49-F238E27FC236}">
                <a16:creationId xmlns:a16="http://schemas.microsoft.com/office/drawing/2014/main" id="{BA1761F9-8DE9-594C-90D6-78C99DDE1DF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23733" y="1665933"/>
            <a:ext cx="4068117" cy="4068117"/>
          </a:xfrm>
          <a:prstGeom prst="rect">
            <a:avLst/>
          </a:prstGeom>
        </p:spPr>
      </p:pic>
    </p:spTree>
    <p:extLst>
      <p:ext uri="{BB962C8B-B14F-4D97-AF65-F5344CB8AC3E}">
        <p14:creationId xmlns:p14="http://schemas.microsoft.com/office/powerpoint/2010/main" val="175361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E836BFC-BC05-944D-B7B3-EB3DD4BBC6B7}"/>
              </a:ext>
            </a:extLst>
          </p:cNvPr>
          <p:cNvSpPr txBox="1">
            <a:spLocks noGrp="1"/>
          </p:cNvSpPr>
          <p:nvPr>
            <p:ph type="title" idx="4294967295"/>
          </p:nvPr>
        </p:nvSpPr>
        <p:spPr>
          <a:xfrm>
            <a:off x="0" y="714671"/>
            <a:ext cx="12192000" cy="55399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y-GB" sz="3000" b="1" i="0" u="none" strike="noStrike" kern="1200" cap="none" spc="0" normalizeH="0" baseline="0" dirty="0">
                <a:ln>
                  <a:noFill/>
                </a:ln>
                <a:solidFill>
                  <a:srgbClr val="363636"/>
                </a:solidFill>
                <a:effectLst/>
                <a:uLnTx/>
                <a:uFillTx/>
                <a:latin typeface="Arial" panose="020B0604020202020204" pitchFamily="34" charset="0"/>
                <a:ea typeface="Calibri" panose="020F0502020204030204" pitchFamily="34" charset="0"/>
                <a:cs typeface="Arial" panose="020B0604020202020204" pitchFamily="34" charset="0"/>
              </a:rPr>
              <a:t>Nodyn Atgoffa am Ddiogelwch Ar-lein</a:t>
            </a:r>
            <a:endParaRPr kumimoji="0" lang="cy-GB" sz="3000" b="1" i="0" u="none" strike="noStrike" kern="1200" cap="none" spc="0" normalizeH="0" baseline="0" dirty="0">
              <a:ln>
                <a:noFill/>
              </a:ln>
              <a:solidFill>
                <a:srgbClr val="363636"/>
              </a:solidFill>
              <a:effectLst/>
              <a:uLnTx/>
              <a:uFillTx/>
              <a:latin typeface="Arial" panose="020B0604020202020204" pitchFamily="34" charset="0"/>
              <a:ea typeface="+mn-ea"/>
              <a:cs typeface="Arial" panose="020B0604020202020204" pitchFamily="34" charset="0"/>
            </a:endParaRPr>
          </a:p>
        </p:txBody>
      </p:sp>
      <p:graphicFrame>
        <p:nvGraphicFramePr>
          <p:cNvPr id="3" name="Table 3">
            <a:extLst>
              <a:ext uri="{FF2B5EF4-FFF2-40B4-BE49-F238E27FC236}">
                <a16:creationId xmlns:a16="http://schemas.microsoft.com/office/drawing/2014/main" id="{F8275BF4-456E-054C-ACCA-5A46A31386CC}"/>
              </a:ext>
            </a:extLst>
          </p:cNvPr>
          <p:cNvGraphicFramePr>
            <a:graphicFrameLocks noGrp="1"/>
          </p:cNvGraphicFramePr>
          <p:nvPr>
            <p:extLst>
              <p:ext uri="{D42A27DB-BD31-4B8C-83A1-F6EECF244321}">
                <p14:modId xmlns:p14="http://schemas.microsoft.com/office/powerpoint/2010/main" val="1275768151"/>
              </p:ext>
            </p:extLst>
          </p:nvPr>
        </p:nvGraphicFramePr>
        <p:xfrm>
          <a:off x="1821925" y="1616607"/>
          <a:ext cx="8552734" cy="4382433"/>
        </p:xfrm>
        <a:graphic>
          <a:graphicData uri="http://schemas.openxmlformats.org/drawingml/2006/table">
            <a:tbl>
              <a:tblPr firstRow="1" bandRow="1">
                <a:tableStyleId>{5C22544A-7EE6-4342-B048-85BDC9FD1C3A}</a:tableStyleId>
              </a:tblPr>
              <a:tblGrid>
                <a:gridCol w="4276367">
                  <a:extLst>
                    <a:ext uri="{9D8B030D-6E8A-4147-A177-3AD203B41FA5}">
                      <a16:colId xmlns:a16="http://schemas.microsoft.com/office/drawing/2014/main" val="4164286556"/>
                    </a:ext>
                  </a:extLst>
                </a:gridCol>
                <a:gridCol w="4276367">
                  <a:extLst>
                    <a:ext uri="{9D8B030D-6E8A-4147-A177-3AD203B41FA5}">
                      <a16:colId xmlns:a16="http://schemas.microsoft.com/office/drawing/2014/main" val="1587377807"/>
                    </a:ext>
                  </a:extLst>
                </a:gridCol>
              </a:tblGrid>
              <a:tr h="645826">
                <a:tc>
                  <a:txBody>
                    <a:bodyPr/>
                    <a:lstStyle/>
                    <a:p>
                      <a:pPr algn="ctr"/>
                      <a:r>
                        <a:rPr lang="en-GB" sz="3000" b="1" u="sng" kern="1200" dirty="0">
                          <a:solidFill>
                            <a:srgbClr val="363636"/>
                          </a:solidFill>
                          <a:effectLst/>
                          <a:latin typeface="+mn-lt"/>
                          <a:ea typeface="+mn-ea"/>
                          <a:cs typeface="+mn-cs"/>
                        </a:rPr>
                        <a:t>DOETH </a:t>
                      </a:r>
                      <a:endParaRPr lang="en-US" sz="3000" dirty="0">
                        <a:solidFill>
                          <a:srgbClr val="363636"/>
                        </a:solidFill>
                      </a:endParaRPr>
                    </a:p>
                  </a:txBody>
                  <a:tcPr anchor="ctr" anchorCtr="1">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rgbClr val="FFCD0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000" b="1" u="sng" kern="1200" dirty="0">
                          <a:solidFill>
                            <a:schemeClr val="lt1"/>
                          </a:solidFill>
                          <a:effectLst/>
                          <a:latin typeface="+mn-lt"/>
                          <a:ea typeface="+mn-ea"/>
                          <a:cs typeface="+mn-cs"/>
                        </a:rPr>
                        <a:t>DWL</a:t>
                      </a:r>
                      <a:endParaRPr lang="en-GB" sz="3000" b="1" kern="1200" dirty="0">
                        <a:solidFill>
                          <a:schemeClr val="lt1"/>
                        </a:solidFill>
                        <a:effectLst/>
                        <a:latin typeface="+mn-lt"/>
                        <a:ea typeface="+mn-ea"/>
                        <a:cs typeface="+mn-cs"/>
                      </a:endParaRPr>
                    </a:p>
                  </a:txBody>
                  <a:tcPr anchor="ctr" anchorCtr="1">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rgbClr val="363636"/>
                    </a:solidFill>
                  </a:tcPr>
                </a:tc>
                <a:extLst>
                  <a:ext uri="{0D108BD9-81ED-4DB2-BD59-A6C34878D82A}">
                    <a16:rowId xmlns:a16="http://schemas.microsoft.com/office/drawing/2014/main" val="3532193441"/>
                  </a:ext>
                </a:extLst>
              </a:tr>
              <a:tr h="1084847">
                <a:tc>
                  <a:txBody>
                    <a:bodyPr/>
                    <a:lstStyle/>
                    <a:p>
                      <a:pPr marL="93600" marR="0" indent="0" algn="l" defTabSz="914400" rtl="0" eaLnBrk="1" fontAlgn="auto" latinLnBrk="0" hangingPunct="1">
                        <a:lnSpc>
                          <a:spcPct val="100000"/>
                        </a:lnSpc>
                        <a:spcBef>
                          <a:spcPts val="0"/>
                        </a:spcBef>
                        <a:spcAft>
                          <a:spcPts val="0"/>
                        </a:spcAft>
                        <a:buClrTx/>
                        <a:buSzTx/>
                        <a:buFontTx/>
                        <a:buNone/>
                        <a:tabLst/>
                        <a:defRPr/>
                      </a:pPr>
                      <a:r>
                        <a:rPr lang="cy-GB" b="1" i="0" u="sng" noProof="0" dirty="0">
                          <a:solidFill>
                            <a:srgbClr val="363636"/>
                          </a:solidFill>
                          <a:latin typeface="Arial" panose="020B0604020202020204" pitchFamily="34" charset="0"/>
                          <a:cs typeface="Arial" panose="020B0604020202020204" pitchFamily="34" charset="0"/>
                        </a:rPr>
                        <a:t>Siaradwch</a:t>
                      </a:r>
                      <a:r>
                        <a:rPr lang="cy-GB" b="0" i="0" noProof="0" dirty="0">
                          <a:solidFill>
                            <a:srgbClr val="363636"/>
                          </a:solidFill>
                          <a:latin typeface="Arial" panose="020B0604020202020204" pitchFamily="34" charset="0"/>
                          <a:cs typeface="Arial" panose="020B0604020202020204" pitchFamily="34" charset="0"/>
                        </a:rPr>
                        <a:t> ag oedolyn dibynadwy os yw rhywun nad ydych chi'n ei adnabod mewn bywyd go iawn yn cynnig arian i chi ar y cyfryngau cymdeithasol.</a:t>
                      </a:r>
                    </a:p>
                  </a:txBody>
                  <a:tcPr anchor="ctr">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chemeClr val="bg1"/>
                    </a:solidFill>
                  </a:tcPr>
                </a:tc>
                <a:tc>
                  <a:txBody>
                    <a:bodyPr/>
                    <a:lstStyle/>
                    <a:p>
                      <a:pPr marL="93600"/>
                      <a:r>
                        <a:rPr lang="cy-GB" sz="18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Peidiwch</a:t>
                      </a:r>
                      <a:r>
                        <a:rPr lang="cy-GB" sz="18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â derbyn arian gan rywun nad ydych yn ei adnabod ac yn ymddiried ynddo.</a:t>
                      </a:r>
                      <a:endParaRPr lang="en-GB" sz="1800" dirty="0">
                        <a:solidFill>
                          <a:srgbClr val="363636"/>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chemeClr val="bg1"/>
                    </a:solidFill>
                  </a:tcPr>
                </a:tc>
                <a:extLst>
                  <a:ext uri="{0D108BD9-81ED-4DB2-BD59-A6C34878D82A}">
                    <a16:rowId xmlns:a16="http://schemas.microsoft.com/office/drawing/2014/main" val="926034342"/>
                  </a:ext>
                </a:extLst>
              </a:tr>
              <a:tr h="1212140">
                <a:tc>
                  <a:txBody>
                    <a:bodyPr/>
                    <a:lstStyle/>
                    <a:p>
                      <a:pPr marL="93600"/>
                      <a:r>
                        <a:rPr lang="cy-GB" sz="18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Cadwch</a:t>
                      </a:r>
                      <a:r>
                        <a:rPr lang="cy-GB" sz="18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eich manylion fel eich enw llawn, cyfeiriad, ysgol a chyfrineiriau yn breifat bob amser. Dim ond eich oedolyn dibynadwy ddylai wybod eich cyfrineiriau.</a:t>
                      </a:r>
                      <a:endParaRPr lang="en-GB" sz="1800" dirty="0">
                        <a:solidFill>
                          <a:srgbClr val="363636"/>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chemeClr val="bg1"/>
                    </a:solidFill>
                  </a:tcPr>
                </a:tc>
                <a:tc>
                  <a:txBody>
                    <a:bodyPr/>
                    <a:lstStyle/>
                    <a:p>
                      <a:pPr marL="93600"/>
                      <a:r>
                        <a:rPr lang="cy-GB" sz="18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Peidiwch</a:t>
                      </a:r>
                      <a:r>
                        <a:rPr lang="cy-GB" sz="18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â rhoi unrhyw fanylion personol i unrhyw un, heblaw am oedolyn dibynadwy.</a:t>
                      </a:r>
                      <a:endParaRPr lang="en-GB" sz="1800" dirty="0">
                        <a:solidFill>
                          <a:srgbClr val="363636"/>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chemeClr val="bg1"/>
                    </a:solidFill>
                  </a:tcPr>
                </a:tc>
                <a:extLst>
                  <a:ext uri="{0D108BD9-81ED-4DB2-BD59-A6C34878D82A}">
                    <a16:rowId xmlns:a16="http://schemas.microsoft.com/office/drawing/2014/main" val="2504405602"/>
                  </a:ext>
                </a:extLst>
              </a:tr>
              <a:tr h="1084847">
                <a:tc>
                  <a:txBody>
                    <a:bodyPr/>
                    <a:lstStyle/>
                    <a:p>
                      <a:pPr marL="93600" marR="0" lvl="0" indent="0" algn="l" defTabSz="914400" rtl="0" eaLnBrk="1" fontAlgn="auto" latinLnBrk="0" hangingPunct="1">
                        <a:lnSpc>
                          <a:spcPct val="100000"/>
                        </a:lnSpc>
                        <a:spcBef>
                          <a:spcPts val="0"/>
                        </a:spcBef>
                        <a:spcAft>
                          <a:spcPts val="0"/>
                        </a:spcAft>
                        <a:buClrTx/>
                        <a:buSzTx/>
                        <a:buFontTx/>
                        <a:buNone/>
                        <a:tabLst/>
                        <a:defRPr/>
                      </a:pPr>
                      <a:r>
                        <a:rPr lang="cy-GB" sz="1800" b="1" u="sng" dirty="0">
                          <a:solidFill>
                            <a:srgbClr val="363636"/>
                          </a:solidFill>
                          <a:effectLst/>
                          <a:latin typeface="Arial" panose="020B0604020202020204" pitchFamily="34" charset="0"/>
                          <a:ea typeface="Calibri" panose="020F0502020204030204" pitchFamily="34" charset="0"/>
                        </a:rPr>
                        <a:t>Cadwch</a:t>
                      </a:r>
                      <a:r>
                        <a:rPr lang="cy-GB" sz="1800" dirty="0">
                          <a:solidFill>
                            <a:srgbClr val="363636"/>
                          </a:solidFill>
                          <a:effectLst/>
                          <a:latin typeface="Arial" panose="020B0604020202020204" pitchFamily="34" charset="0"/>
                          <a:ea typeface="Calibri" panose="020F0502020204030204" pitchFamily="34" charset="0"/>
                        </a:rPr>
                        <a:t> fanylion eich cyfrif banc yn gyfrinachol. Dim ond eich oedolyn dibynadwy ddylai eu gwybod. </a:t>
                      </a:r>
                      <a:endParaRPr lang="en-GB" sz="1800" b="0" i="0" kern="1200" dirty="0">
                        <a:solidFill>
                          <a:srgbClr val="363636"/>
                        </a:solidFill>
                        <a:effectLst/>
                        <a:latin typeface="Arial" panose="020B0604020202020204" pitchFamily="34" charset="0"/>
                        <a:ea typeface="+mn-ea"/>
                        <a:cs typeface="Arial" panose="020B0604020202020204" pitchFamily="34" charset="0"/>
                      </a:endParaRPr>
                    </a:p>
                  </a:txBody>
                  <a:tcPr anchor="ctr">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chemeClr val="bg1"/>
                    </a:solidFill>
                  </a:tcPr>
                </a:tc>
                <a:tc>
                  <a:txBody>
                    <a:bodyPr/>
                    <a:lstStyle/>
                    <a:p>
                      <a:pPr marL="93600"/>
                      <a:r>
                        <a:rPr lang="cy-GB" sz="1800" b="1" u="sng"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Peidiwch</a:t>
                      </a:r>
                      <a:r>
                        <a:rPr lang="cy-GB" sz="1800" dirty="0">
                          <a:solidFill>
                            <a:srgbClr val="363636"/>
                          </a:solidFill>
                          <a:effectLst/>
                          <a:latin typeface="Arial" panose="020B0604020202020204" pitchFamily="34" charset="0"/>
                          <a:ea typeface="Calibri" panose="020F0502020204030204" pitchFamily="34" charset="0"/>
                          <a:cs typeface="Times New Roman" panose="02020603050405020304" pitchFamily="18" charset="0"/>
                        </a:rPr>
                        <a:t> â rhoi manylion eich cyfrif banc i unrhyw un, heblaw am oedolyn dibynadwy.</a:t>
                      </a:r>
                      <a:endParaRPr lang="en-GB" sz="1800" dirty="0">
                        <a:solidFill>
                          <a:srgbClr val="363636"/>
                        </a:solidFill>
                        <a:effectLst/>
                        <a:latin typeface="Calibri" panose="020F0502020204030204" pitchFamily="34" charset="0"/>
                        <a:ea typeface="Calibri" panose="020F0502020204030204" pitchFamily="34" charset="0"/>
                        <a:cs typeface="Times New Roman" panose="02020603050405020304" pitchFamily="18" charset="0"/>
                      </a:endParaRPr>
                    </a:p>
                  </a:txBody>
                  <a:tcPr anchor="ctr">
                    <a:lnL w="19050" cap="flat" cmpd="sng" algn="ctr">
                      <a:solidFill>
                        <a:srgbClr val="363636"/>
                      </a:solidFill>
                      <a:prstDash val="solid"/>
                      <a:round/>
                      <a:headEnd type="none" w="med" len="med"/>
                      <a:tailEnd type="none" w="med" len="med"/>
                    </a:lnL>
                    <a:lnR w="19050" cap="flat" cmpd="sng" algn="ctr">
                      <a:solidFill>
                        <a:srgbClr val="363636"/>
                      </a:solidFill>
                      <a:prstDash val="solid"/>
                      <a:round/>
                      <a:headEnd type="none" w="med" len="med"/>
                      <a:tailEnd type="none" w="med" len="med"/>
                    </a:lnR>
                    <a:lnT w="19050" cap="flat" cmpd="sng" algn="ctr">
                      <a:solidFill>
                        <a:srgbClr val="363636"/>
                      </a:solidFill>
                      <a:prstDash val="solid"/>
                      <a:round/>
                      <a:headEnd type="none" w="med" len="med"/>
                      <a:tailEnd type="none" w="med" len="med"/>
                    </a:lnT>
                    <a:lnB w="19050" cap="flat" cmpd="sng" algn="ctr">
                      <a:solidFill>
                        <a:srgbClr val="363636"/>
                      </a:solidFill>
                      <a:prstDash val="solid"/>
                      <a:round/>
                      <a:headEnd type="none" w="med" len="med"/>
                      <a:tailEnd type="none" w="med" len="med"/>
                    </a:lnB>
                    <a:solidFill>
                      <a:schemeClr val="bg1"/>
                    </a:solidFill>
                  </a:tcPr>
                </a:tc>
                <a:extLst>
                  <a:ext uri="{0D108BD9-81ED-4DB2-BD59-A6C34878D82A}">
                    <a16:rowId xmlns:a16="http://schemas.microsoft.com/office/drawing/2014/main" val="2345610855"/>
                  </a:ext>
                </a:extLst>
              </a:tr>
            </a:tbl>
          </a:graphicData>
        </a:graphic>
      </p:graphicFrame>
    </p:spTree>
    <p:extLst>
      <p:ext uri="{BB962C8B-B14F-4D97-AF65-F5344CB8AC3E}">
        <p14:creationId xmlns:p14="http://schemas.microsoft.com/office/powerpoint/2010/main" val="130077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FD3208E-6E4B-7249-8D5D-3ED2239A7EEB}"/>
              </a:ext>
            </a:extLst>
          </p:cNvPr>
          <p:cNvSpPr txBox="1"/>
          <p:nvPr/>
        </p:nvSpPr>
        <p:spPr>
          <a:xfrm>
            <a:off x="1389656" y="1099032"/>
            <a:ext cx="5481698" cy="5095878"/>
          </a:xfrm>
          <a:prstGeom prst="rect">
            <a:avLst/>
          </a:prstGeom>
          <a:noFill/>
        </p:spPr>
        <p:txBody>
          <a:bodyPr wrap="square">
            <a:noAutofit/>
          </a:bodyPr>
          <a:lstStyle/>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 Josh yn ymateb…</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Mae'r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yn dweud wrth Josh i agor cyfrif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cryptoarian</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Mae'r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recriwtiwr</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yn rhoi manylion I Josh am waled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crypto</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arall.</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Nesaf bydd Josh yn derbyn yr arian i'w gyfrif banc. Mae angen iddo brynu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Bitcoin</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gyda'r arian hwn ac yna ei drosglwyddo i'r waled </a:t>
            </a:r>
            <a:r>
              <a:rPr lang="cy-GB" sz="2100" b="1" dirty="0" err="1">
                <a:solidFill>
                  <a:srgbClr val="363636"/>
                </a:solidFill>
                <a:latin typeface="Arial" panose="020B0604020202020204" pitchFamily="34" charset="0"/>
                <a:ea typeface="Calibri" panose="020F0502020204030204" pitchFamily="34" charset="0"/>
                <a:cs typeface="Times New Roman" panose="02020603050405020304" pitchFamily="18" charset="0"/>
              </a:rPr>
              <a:t>crypto</a:t>
            </a: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 arall.</a:t>
            </a:r>
          </a:p>
          <a:p>
            <a:pPr>
              <a:spcBef>
                <a:spcPts val="2000"/>
              </a:spcBef>
            </a:pPr>
            <a:r>
              <a:rPr lang="cy-GB" sz="2100" b="1" dirty="0">
                <a:solidFill>
                  <a:srgbClr val="363636"/>
                </a:solidFill>
                <a:latin typeface="Arial" panose="020B0604020202020204" pitchFamily="34" charset="0"/>
                <a:ea typeface="Calibri" panose="020F0502020204030204" pitchFamily="34" charset="0"/>
                <a:cs typeface="Times New Roman" panose="02020603050405020304" pitchFamily="18" charset="0"/>
              </a:rPr>
              <a:t>Bydd yn cael ei gomisiwn cyn gynted ag y bydd wedi cwblhau’r trosglwyddiad.</a:t>
            </a:r>
            <a:endParaRPr lang="cy-GB" sz="2300" b="1" dirty="0">
              <a:solidFill>
                <a:srgbClr val="363636"/>
              </a:solidFill>
              <a:latin typeface="Arial" panose="020B0604020202020204" pitchFamily="34" charset="0"/>
              <a:ea typeface="Calibri" panose="020F0502020204030204" pitchFamily="34" charset="0"/>
              <a:cs typeface="Times New Roman" panose="02020603050405020304" pitchFamily="18" charset="0"/>
            </a:endParaRPr>
          </a:p>
        </p:txBody>
      </p:sp>
      <p:grpSp>
        <p:nvGrpSpPr>
          <p:cNvPr id="3" name="Money">
            <a:extLst>
              <a:ext uri="{FF2B5EF4-FFF2-40B4-BE49-F238E27FC236}">
                <a16:creationId xmlns:a16="http://schemas.microsoft.com/office/drawing/2014/main" id="{487D8595-7CA1-7F4F-BD11-C9DD95DD5F87}"/>
              </a:ext>
              <a:ext uri="{C183D7F6-B498-43B3-948B-1728B52AA6E4}">
                <adec:decorative xmlns:adec="http://schemas.microsoft.com/office/drawing/2017/decorative" val="1"/>
              </a:ext>
            </a:extLst>
          </p:cNvPr>
          <p:cNvGrpSpPr/>
          <p:nvPr/>
        </p:nvGrpSpPr>
        <p:grpSpPr>
          <a:xfrm>
            <a:off x="7352962" y="1146736"/>
            <a:ext cx="3000152" cy="4564527"/>
            <a:chOff x="7831241" y="1072857"/>
            <a:chExt cx="3000152" cy="4564527"/>
          </a:xfrm>
        </p:grpSpPr>
        <p:pic>
          <p:nvPicPr>
            <p:cNvPr id="5" name="Money note" descr="Logo&#10;&#10;Description automatically generated">
              <a:extLst>
                <a:ext uri="{FF2B5EF4-FFF2-40B4-BE49-F238E27FC236}">
                  <a16:creationId xmlns:a16="http://schemas.microsoft.com/office/drawing/2014/main" id="{8F382CAB-74CB-0D4F-8F1C-FD48BB426E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31241" y="1072857"/>
              <a:ext cx="2598471" cy="1782351"/>
            </a:xfrm>
            <a:prstGeom prst="rect">
              <a:avLst/>
            </a:prstGeom>
          </p:spPr>
        </p:pic>
        <p:pic>
          <p:nvPicPr>
            <p:cNvPr id="6" name="Money note" descr="Logo&#10;&#10;Description automatically generated">
              <a:extLst>
                <a:ext uri="{FF2B5EF4-FFF2-40B4-BE49-F238E27FC236}">
                  <a16:creationId xmlns:a16="http://schemas.microsoft.com/office/drawing/2014/main" id="{86EC583D-C6DB-3048-B496-96F5181E9B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45141">
              <a:off x="8232922" y="2427826"/>
              <a:ext cx="2598471" cy="1782351"/>
            </a:xfrm>
            <a:prstGeom prst="rect">
              <a:avLst/>
            </a:prstGeom>
          </p:spPr>
        </p:pic>
        <p:pic>
          <p:nvPicPr>
            <p:cNvPr id="7" name="Money note" descr="Logo&#10;&#10;Description automatically generated">
              <a:extLst>
                <a:ext uri="{FF2B5EF4-FFF2-40B4-BE49-F238E27FC236}">
                  <a16:creationId xmlns:a16="http://schemas.microsoft.com/office/drawing/2014/main" id="{09E8415D-9A17-954C-A267-F3B908ADD5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20358" y="3855033"/>
              <a:ext cx="2598471" cy="1782351"/>
            </a:xfrm>
            <a:prstGeom prst="rect">
              <a:avLst/>
            </a:prstGeom>
          </p:spPr>
        </p:pic>
      </p:grpSp>
      <p:sp>
        <p:nvSpPr>
          <p:cNvPr id="2" name="Title 1">
            <a:extLst>
              <a:ext uri="{FF2B5EF4-FFF2-40B4-BE49-F238E27FC236}">
                <a16:creationId xmlns:a16="http://schemas.microsoft.com/office/drawing/2014/main" id="{BFCE8A1C-7BCA-0AA1-EEAD-A2B8B3077E19}"/>
              </a:ext>
            </a:extLst>
          </p:cNvPr>
          <p:cNvSpPr>
            <a:spLocks noGrp="1"/>
          </p:cNvSpPr>
          <p:nvPr>
            <p:ph type="ctrTitle"/>
          </p:nvPr>
        </p:nvSpPr>
        <p:spPr>
          <a:xfrm>
            <a:off x="1524000" y="-200416"/>
            <a:ext cx="9144000" cy="200416"/>
          </a:xfrm>
        </p:spPr>
        <p:txBody>
          <a:bodyPr anchor="b"/>
          <a:lstStyle/>
          <a:p>
            <a:r>
              <a:rPr lang="en-GB" sz="800" b="0" dirty="0">
                <a:solidFill>
                  <a:schemeClr val="bg1"/>
                </a:solidFill>
              </a:rPr>
              <a:t>Slide 9</a:t>
            </a:r>
          </a:p>
        </p:txBody>
      </p:sp>
    </p:spTree>
    <p:extLst>
      <p:ext uri="{BB962C8B-B14F-4D97-AF65-F5344CB8AC3E}">
        <p14:creationId xmlns:p14="http://schemas.microsoft.com/office/powerpoint/2010/main" val="265282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12171</TotalTime>
  <Words>4717</Words>
  <Application>Microsoft Macintosh PowerPoint</Application>
  <PresentationFormat>Widescreen</PresentationFormat>
  <Paragraphs>332</Paragraphs>
  <Slides>37</Slides>
  <Notes>16</Notes>
  <HiddenSlides>1</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37</vt:i4>
      </vt:variant>
    </vt:vector>
  </HeadingPairs>
  <TitlesOfParts>
    <vt:vector size="43" baseType="lpstr">
      <vt:lpstr>Arial</vt:lpstr>
      <vt:lpstr>Arial Black</vt:lpstr>
      <vt:lpstr>Calibri</vt:lpstr>
      <vt:lpstr>Office Theme</vt:lpstr>
      <vt:lpstr>Custom Design</vt:lpstr>
      <vt:lpstr>1_Custom Design</vt:lpstr>
      <vt:lpstr>Mulod Arian</vt:lpstr>
      <vt:lpstr>ABCh</vt:lpstr>
      <vt:lpstr>Stori Josh</vt:lpstr>
      <vt:lpstr>Slide 4</vt:lpstr>
      <vt:lpstr>Slide 5</vt:lpstr>
      <vt:lpstr>Slide 6</vt:lpstr>
      <vt:lpstr>Trafodaeth </vt:lpstr>
      <vt:lpstr>Nodyn Atgoffa am Ddiogelwch Ar-lein</vt:lpstr>
      <vt:lpstr>Slide 9</vt:lpstr>
      <vt:lpstr>Trafodaeth Bellach</vt:lpstr>
      <vt:lpstr>Slide 11</vt:lpstr>
      <vt:lpstr>Slide 12</vt:lpstr>
      <vt:lpstr>Slide 13</vt:lpstr>
      <vt:lpstr>Slide 14</vt:lpstr>
      <vt:lpstr>Slide 15</vt:lpstr>
      <vt:lpstr>Slide 16</vt:lpstr>
      <vt:lpstr>Gwyngalchu Arian</vt:lpstr>
      <vt:lpstr>Slide 18</vt:lpstr>
      <vt:lpstr>Slide 19</vt:lpstr>
      <vt:lpstr>Video</vt:lpstr>
      <vt:lpstr>Cyngor campus – cadwch lygad am sloganau fel rhain: </vt:lpstr>
      <vt:lpstr>Byddwch yn ymwybodol o dwyll!</vt:lpstr>
      <vt:lpstr>Planetery Financial</vt:lpstr>
      <vt:lpstr>Slide 24</vt:lpstr>
      <vt:lpstr>Stori Lauren</vt:lpstr>
      <vt:lpstr>Trafodaeth am Lauren a Marcia</vt:lpstr>
      <vt:lpstr>Gweithgareddau </vt:lpstr>
      <vt:lpstr>Video for older students</vt:lpstr>
      <vt:lpstr>Gweithgareddau estynedig / Dysgu gartref</vt:lpstr>
      <vt:lpstr>Slide 30</vt:lpstr>
      <vt:lpstr>Iaith  </vt:lpstr>
      <vt:lpstr>Gweithgaredd 1</vt:lpstr>
      <vt:lpstr>Gweithgaredd 2</vt:lpstr>
      <vt:lpstr>Slide 34</vt:lpstr>
      <vt:lpstr>Drama</vt:lpstr>
      <vt:lpstr>Slide 36</vt:lpstr>
      <vt:lpstr>Slide 37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sandra moyes</dc:creator>
  <cp:lastModifiedBy>sandra moyes</cp:lastModifiedBy>
  <cp:revision>901</cp:revision>
  <dcterms:created xsi:type="dcterms:W3CDTF">2021-01-11T17:47:06Z</dcterms:created>
  <dcterms:modified xsi:type="dcterms:W3CDTF">2024-04-30T13:01:41Z</dcterms:modified>
</cp:coreProperties>
</file>